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15"/>
  </p:notesMasterIdLst>
  <p:handoutMasterIdLst>
    <p:handoutMasterId r:id="rId16"/>
  </p:handoutMasterIdLst>
  <p:sldIdLst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5324" autoAdjust="0"/>
  </p:normalViewPr>
  <p:slideViewPr>
    <p:cSldViewPr snapToGrid="0">
      <p:cViewPr>
        <p:scale>
          <a:sx n="100" d="100"/>
          <a:sy n="100" d="100"/>
        </p:scale>
        <p:origin x="852" y="39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57" d="100"/>
          <a:sy n="57" d="100"/>
        </p:scale>
        <p:origin x="1200" y="4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E08F2E-5F06-4CE2-A139-452A1382A6F0}" type="datetimeFigureOut">
              <a:rPr lang="sk-SK" smtClean="0"/>
              <a:t>12.05.2016</a:t>
            </a:fld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28588A-5C4E-401A-AECC-B6F63A9DE965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0599797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4C5DC6-1594-414D-9341-ABA08739246C}" type="datetimeFigureOut">
              <a:rPr lang="sk-SK" smtClean="0"/>
              <a:t>12.05.2016</a:t>
            </a:fld>
            <a:endParaRPr lang="sk-SK" dirty="0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 dirty="0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 dirty="0" smtClean="0"/>
              <a:t>Upravte štýl predlohy textu.</a:t>
            </a:r>
          </a:p>
          <a:p>
            <a:pPr lvl="1"/>
            <a:r>
              <a:rPr lang="sk-SK" dirty="0" smtClean="0"/>
              <a:t>Druhá úroveň</a:t>
            </a:r>
          </a:p>
          <a:p>
            <a:pPr lvl="2"/>
            <a:r>
              <a:rPr lang="sk-SK" dirty="0" smtClean="0"/>
              <a:t>Tretia úroveň</a:t>
            </a:r>
          </a:p>
          <a:p>
            <a:pPr lvl="3"/>
            <a:r>
              <a:rPr lang="sk-SK" dirty="0" smtClean="0"/>
              <a:t>Štvrtá úroveň</a:t>
            </a:r>
          </a:p>
          <a:p>
            <a:pPr lvl="4"/>
            <a:r>
              <a:rPr lang="sk-SK" dirty="0" smtClean="0"/>
              <a:t>Piata úroveň</a:t>
            </a:r>
            <a:endParaRPr lang="sk-SK" dirty="0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542409-6A04-4DC6-AC3A-D3758287A8F2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5411505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 defTabSz="914400">
              <a:buNone/>
            </a:pPr>
            <a:fld id="{77542409-6A04-4DC6-AC3A-D3758287A8F2}" type="slidenum">
              <a:rPr lang="en-US" sz="1200" b="0" i="0">
                <a:latin typeface="Corbel"/>
                <a:ea typeface="+mn-ea"/>
                <a:cs typeface="+mn-cs"/>
              </a:rPr>
              <a:t>1</a:t>
            </a:fld>
            <a:endParaRPr lang="en-US" sz="1200" b="0" i="0">
              <a:latin typeface="Corbe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0829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 defTabSz="914400">
              <a:buNone/>
            </a:pPr>
            <a:fld id="{77542409-6A04-4DC6-AC3A-D3758287A8F2}" type="slidenum">
              <a:rPr lang="en-US" sz="1200" b="0" i="0">
                <a:latin typeface="Corbel"/>
                <a:ea typeface="+mn-ea"/>
                <a:cs typeface="+mn-cs"/>
              </a:rPr>
              <a:t>12</a:t>
            </a:fld>
            <a:endParaRPr lang="en-US" sz="1200" b="0" i="0">
              <a:latin typeface="Corbe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75704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ok 7" descr="Nadýchané biele oblaky na tmavomodrej oblohe" title="Slide Design Picture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57400"/>
            <a:ext cx="1490472" cy="3886200"/>
          </a:xfrm>
          <a:prstGeom prst="rect">
            <a:avLst/>
          </a:prstGeom>
        </p:spPr>
      </p:pic>
      <p:sp>
        <p:nvSpPr>
          <p:cNvPr id="9" name="Obdĺžnik 8"/>
          <p:cNvSpPr/>
          <p:nvPr/>
        </p:nvSpPr>
        <p:spPr>
          <a:xfrm>
            <a:off x="1600200" y="0"/>
            <a:ext cx="5029200" cy="594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pic>
        <p:nvPicPr>
          <p:cNvPr id="10" name="Obrázok 9" descr="Detail výhonku rastliny" title="Slide Design Picture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128" y="2057400"/>
            <a:ext cx="2060767" cy="3886200"/>
          </a:xfrm>
          <a:prstGeom prst="rect">
            <a:avLst/>
          </a:prstGeom>
        </p:spPr>
      </p:pic>
      <p:pic>
        <p:nvPicPr>
          <p:cNvPr id="11" name="Obrázok 10" descr="Vlny" title="Slide Design Picture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09623" y="2057400"/>
            <a:ext cx="3282696" cy="3886200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751777" y="3019706"/>
            <a:ext cx="4846320" cy="23876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751777" y="5381894"/>
            <a:ext cx="4846320" cy="448056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Upravte štýl predlohy podnadpisov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698731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k-SK" dirty="0" smtClean="0"/>
              <a:t>22. júl 2012</a:t>
            </a:r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dirty="0" smtClean="0"/>
              <a:t>Text päty</a:t>
            </a:r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405116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ĺžnik 7"/>
          <p:cNvSpPr/>
          <p:nvPr/>
        </p:nvSpPr>
        <p:spPr>
          <a:xfrm>
            <a:off x="1600199" y="2059146"/>
            <a:ext cx="7199696" cy="388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51777" y="2263913"/>
            <a:ext cx="6949440" cy="3143393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1751777" y="5381893"/>
            <a:ext cx="6949440" cy="449523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pic>
        <p:nvPicPr>
          <p:cNvPr id="9" name="Obrázok 8" descr="Vlny" title="Slide Design Picture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09623" y="2059146"/>
            <a:ext cx="3282696" cy="3886200"/>
          </a:xfrm>
          <a:prstGeom prst="rect">
            <a:avLst/>
          </a:prstGeom>
        </p:spPr>
      </p:pic>
      <p:pic>
        <p:nvPicPr>
          <p:cNvPr id="11" name="Obrázok 10" descr="Detail zelených rastlín" title="Slide Design Picture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59146"/>
            <a:ext cx="1490472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894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3768">
          <p15:clr>
            <a:srgbClr val="FDE53C"/>
          </p15:clr>
        </p15:guide>
        <p15:guide id="2" orient="horz" pos="1296">
          <p15:clr>
            <a:srgbClr val="FDE53C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1409700" y="1556281"/>
            <a:ext cx="4610099" cy="4620682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6172200" y="1556281"/>
            <a:ext cx="4609775" cy="4620682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k-SK" dirty="0" smtClean="0"/>
              <a:t>22. júl 2012</a:t>
            </a:r>
            <a:endParaRPr lang="sk-SK" dirty="0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dirty="0" smtClean="0"/>
              <a:t>Text päty</a:t>
            </a:r>
            <a:endParaRPr lang="sk-SK" dirty="0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781687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1409699" y="1554480"/>
            <a:ext cx="4608576" cy="823912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1409699" y="2378392"/>
            <a:ext cx="4608576" cy="3811271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6172200" y="1554480"/>
            <a:ext cx="4610100" cy="823912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6172200" y="2378392"/>
            <a:ext cx="4610100" cy="3811271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k-SK" dirty="0" smtClean="0"/>
              <a:t>22. júl 2012</a:t>
            </a:r>
            <a:endParaRPr lang="sk-SK" dirty="0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dirty="0" smtClean="0"/>
              <a:t>Text päty</a:t>
            </a:r>
            <a:endParaRPr lang="sk-SK" dirty="0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827180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k-SK" dirty="0" smtClean="0"/>
              <a:t>22. júl 2012</a:t>
            </a:r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dirty="0" smtClean="0"/>
              <a:t>Text päty</a:t>
            </a:r>
            <a:endParaRPr lang="sk-SK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465877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k-SK" dirty="0" smtClean="0"/>
              <a:t>22. júl 2012</a:t>
            </a:r>
            <a:endParaRPr lang="sk-SK" dirty="0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dirty="0" smtClean="0"/>
              <a:t>Text päty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10739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626679" y="919616"/>
            <a:ext cx="4155622" cy="25328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1409699" y="915923"/>
            <a:ext cx="5216979" cy="5065776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6626679" y="3446396"/>
            <a:ext cx="4155622" cy="2535303"/>
          </a:xfrm>
        </p:spPr>
        <p:txBody>
          <a:bodyPr>
            <a:normAutofit/>
          </a:bodyPr>
          <a:lstStyle>
            <a:lvl1pPr marL="0" indent="0">
              <a:spcBef>
                <a:spcPts val="9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k-SK" dirty="0" smtClean="0"/>
              <a:t>22. júl 2012</a:t>
            </a:r>
            <a:endParaRPr lang="sk-SK" dirty="0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dirty="0" smtClean="0"/>
              <a:t>Text päty</a:t>
            </a:r>
            <a:endParaRPr lang="sk-SK" dirty="0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02354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626680" y="919616"/>
            <a:ext cx="4155622" cy="25328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0" y="915923"/>
            <a:ext cx="6626677" cy="5065776"/>
          </a:xfrm>
        </p:spPr>
        <p:txBody>
          <a:bodyPr tIns="1371600">
            <a:normAutofit/>
          </a:bodyPr>
          <a:lstStyle>
            <a:lvl1pPr marL="0" indent="0" algn="ctr">
              <a:spcBef>
                <a:spcPts val="0"/>
              </a:spcBef>
              <a:buNone/>
              <a:defRPr sz="2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 smtClean="0"/>
              <a:t>Ak chcete pridať obrázok, kliknite na ikonu</a:t>
            </a:r>
            <a:endParaRPr lang="sk-SK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6626680" y="3446397"/>
            <a:ext cx="4155622" cy="2535304"/>
          </a:xfrm>
        </p:spPr>
        <p:txBody>
          <a:bodyPr>
            <a:normAutofit/>
          </a:bodyPr>
          <a:lstStyle>
            <a:lvl1pPr marL="0" indent="0">
              <a:spcBef>
                <a:spcPts val="9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k-SK" dirty="0" smtClean="0"/>
              <a:t>22. júl 2012</a:t>
            </a:r>
            <a:endParaRPr lang="sk-SK" dirty="0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dirty="0" smtClean="0"/>
              <a:t>Text päty</a:t>
            </a:r>
            <a:endParaRPr lang="sk-SK" dirty="0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16422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k-SK" dirty="0" smtClean="0"/>
              <a:t>22. júl 2012</a:t>
            </a:r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dirty="0" smtClean="0"/>
              <a:t>Text päty</a:t>
            </a:r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720709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724900" y="190500"/>
            <a:ext cx="2057400" cy="5986463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838200" y="190500"/>
            <a:ext cx="7734300" cy="5986463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k-SK" dirty="0" smtClean="0"/>
              <a:t>22. júl 2012</a:t>
            </a:r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dirty="0" smtClean="0"/>
              <a:t>Text päty</a:t>
            </a:r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021014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ĺžnik 9"/>
          <p:cNvSpPr/>
          <p:nvPr/>
        </p:nvSpPr>
        <p:spPr>
          <a:xfrm>
            <a:off x="0" y="6629400"/>
            <a:ext cx="1499616" cy="228600"/>
          </a:xfrm>
          <a:prstGeom prst="rect">
            <a:avLst/>
          </a:prstGeom>
          <a:gradFill>
            <a:gsLst>
              <a:gs pos="0">
                <a:schemeClr val="accent1">
                  <a:lumMod val="15000"/>
                  <a:lumOff val="85000"/>
                </a:schemeClr>
              </a:gs>
              <a:gs pos="100000">
                <a:schemeClr val="accent1">
                  <a:lumMod val="15000"/>
                  <a:lumOff val="8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11" name="Obdĺžnik 10"/>
          <p:cNvSpPr/>
          <p:nvPr/>
        </p:nvSpPr>
        <p:spPr>
          <a:xfrm>
            <a:off x="1609344" y="6629400"/>
            <a:ext cx="10582656" cy="228600"/>
          </a:xfrm>
          <a:prstGeom prst="rect">
            <a:avLst/>
          </a:prstGeom>
          <a:gradFill>
            <a:gsLst>
              <a:gs pos="0">
                <a:schemeClr val="accent1">
                  <a:lumMod val="35000"/>
                  <a:lumOff val="65000"/>
                </a:schemeClr>
              </a:gs>
              <a:gs pos="100000">
                <a:schemeClr val="accent1">
                  <a:lumMod val="35000"/>
                  <a:lumOff val="6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1410026" y="276087"/>
            <a:ext cx="9371949" cy="11835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k-SK" dirty="0" smtClean="0"/>
              <a:t>Upravte štýly predlohy textu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1410027" y="1566001"/>
            <a:ext cx="9371948" cy="46206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dirty="0" smtClean="0"/>
              <a:t>Upravte štýl predlohy textu.</a:t>
            </a:r>
          </a:p>
          <a:p>
            <a:pPr lvl="1"/>
            <a:r>
              <a:rPr lang="sk-SK" dirty="0" smtClean="0"/>
              <a:t>Druhá úroveň</a:t>
            </a:r>
          </a:p>
          <a:p>
            <a:pPr lvl="2"/>
            <a:r>
              <a:rPr lang="sk-SK" dirty="0" smtClean="0"/>
              <a:t>Tretia úroveň</a:t>
            </a:r>
          </a:p>
          <a:p>
            <a:pPr lvl="3"/>
            <a:r>
              <a:rPr lang="sk-SK" dirty="0" smtClean="0"/>
              <a:t>Štvrtá úroveň</a:t>
            </a:r>
          </a:p>
          <a:p>
            <a:pPr lvl="4"/>
            <a:r>
              <a:rPr lang="sk-SK" dirty="0" smtClean="0"/>
              <a:t>Piata úroveň</a:t>
            </a:r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0" y="6629400"/>
            <a:ext cx="41040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9CD8D479-8942-46E8-A226-A4E01F7A105C}" type="slidenum">
              <a:rPr lang="sk-SK" smtClean="0"/>
              <a:pPr/>
              <a:t>‹#›</a:t>
            </a:fld>
            <a:endParaRPr lang="sk-SK" dirty="0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31101" y="6629400"/>
            <a:ext cx="100066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sk-SK" dirty="0" smtClean="0"/>
              <a:t>22. júl 2012</a:t>
            </a:r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1637716" y="6629400"/>
            <a:ext cx="914425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sk-SK" dirty="0" smtClean="0"/>
              <a:t>Text päty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866046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3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10312" indent="-210312" algn="l" defTabSz="91440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38912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766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052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338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3624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5910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196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0482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 defTabSz="914400">
              <a:lnSpc>
                <a:spcPct val="90000"/>
              </a:lnSpc>
              <a:spcBef>
                <a:spcPts val="0"/>
              </a:spcBef>
              <a:buNone/>
            </a:pPr>
            <a:r>
              <a:rPr lang="sk-SK" sz="4800" b="0" i="0" dirty="0" smtClean="0">
                <a:solidFill>
                  <a:schemeClr val="bg1"/>
                </a:solidFill>
                <a:latin typeface="Corbel"/>
                <a:ea typeface="+mj-ea"/>
                <a:cs typeface="+mj-cs"/>
              </a:rPr>
              <a:t>Viera</a:t>
            </a:r>
            <a:endParaRPr lang="sk-SK" sz="4800" b="0" i="0" dirty="0">
              <a:solidFill>
                <a:schemeClr val="bg1"/>
              </a:solidFill>
              <a:latin typeface="Corbel"/>
              <a:ea typeface="+mj-ea"/>
              <a:cs typeface="+mj-cs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buNone/>
            </a:pPr>
            <a:r>
              <a:rPr lang="sk-SK" sz="1800" b="0" i="0" dirty="0" smtClean="0">
                <a:solidFill>
                  <a:schemeClr val="bg1"/>
                </a:solidFill>
              </a:rPr>
              <a:t>Dogmatika</a:t>
            </a:r>
            <a:endParaRPr lang="sk-SK" sz="1800" b="0" i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1546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caanoopgupta.com/wp-content/uploads/2015/09/faith-trust-fall-saul-jonathan-works-1.jpg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95"/>
          <a:stretch/>
        </p:blipFill>
        <p:spPr bwMode="auto">
          <a:xfrm>
            <a:off x="1" y="-12700"/>
            <a:ext cx="12192000" cy="664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1410026" y="276087"/>
            <a:ext cx="9371949" cy="587513"/>
          </a:xfrm>
        </p:spPr>
        <p:txBody>
          <a:bodyPr>
            <a:normAutofit/>
          </a:bodyPr>
          <a:lstStyle/>
          <a:p>
            <a:r>
              <a:rPr lang="sk-SK" sz="3200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Komu alebo čomu veríš?</a:t>
            </a:r>
            <a:endParaRPr lang="sk-SK" sz="3200" b="1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8" name="Zástupný symbol obsahu 7"/>
          <p:cNvSpPr>
            <a:spLocks noGrp="1"/>
          </p:cNvSpPr>
          <p:nvPr>
            <p:ph sz="half" idx="1"/>
          </p:nvPr>
        </p:nvSpPr>
        <p:spPr>
          <a:xfrm>
            <a:off x="8267700" y="114300"/>
            <a:ext cx="3809999" cy="5867400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sk-SK" sz="6600" dirty="0" smtClean="0"/>
              <a:t>Ak niekto vyhlási, že neverí ničomu </a:t>
            </a:r>
          </a:p>
          <a:p>
            <a:pPr marL="0" indent="0" algn="r">
              <a:buNone/>
            </a:pPr>
            <a:r>
              <a:rPr lang="sk-SK" sz="6600" dirty="0" smtClean="0"/>
              <a:t>je </a:t>
            </a:r>
          </a:p>
          <a:p>
            <a:pPr marL="0" indent="0" algn="r">
              <a:buNone/>
            </a:pPr>
            <a:r>
              <a:rPr lang="sk-SK" sz="6600" dirty="0" smtClean="0">
                <a:solidFill>
                  <a:schemeClr val="bg1"/>
                </a:solidFill>
              </a:rPr>
              <a:t>k</a:t>
            </a:r>
            <a:r>
              <a:rPr lang="sk-SK" sz="6600" dirty="0" smtClean="0"/>
              <a:t>lamár</a:t>
            </a:r>
            <a:endParaRPr lang="sk-SK" sz="6600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dirty="0" smtClean="0"/>
              <a:t>Viera </a:t>
            </a:r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sk-SK" smtClean="0"/>
              <a:t>2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003406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Dve skupiny ľudí vo vzťahu k Bohu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sz="3600" dirty="0" smtClean="0"/>
              <a:t>Veriaci</a:t>
            </a:r>
            <a:endParaRPr lang="sk-SK" dirty="0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sz="3600" dirty="0" smtClean="0"/>
              <a:t>Neveriaci </a:t>
            </a:r>
            <a:endParaRPr lang="sk-SK" dirty="0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k-SK" smtClean="0"/>
              <a:t>22. júl 2012</a:t>
            </a:r>
            <a:endParaRPr lang="sk-SK" dirty="0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Text päty</a:t>
            </a:r>
            <a:endParaRPr lang="sk-SK" dirty="0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sk-SK" smtClean="0"/>
              <a:t>3</a:t>
            </a:fld>
            <a:endParaRPr lang="sk-SK" dirty="0"/>
          </a:p>
        </p:txBody>
      </p:sp>
      <p:pic>
        <p:nvPicPr>
          <p:cNvPr id="2050" name="Picture 2" descr="http://www.greenleafvineyard.com/wp-content/uploads/2015/02/Leap_of_Faith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9700" y="2843709"/>
            <a:ext cx="4608513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isdom-trek.com/wp-content/uploads/2015/07/cliff_jump-229x300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1037" y="1408269"/>
            <a:ext cx="3284159" cy="4302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4615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learning-quran.com/wp-content/uploads/2012/11/holy-book-2560x1600.jpg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25"/>
          <a:stretch/>
        </p:blipFill>
        <p:spPr bwMode="auto">
          <a:xfrm>
            <a:off x="0" y="-28575"/>
            <a:ext cx="12192000" cy="6886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Ako vzniká viera?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sk-SK" sz="2800" dirty="0" smtClean="0">
                <a:solidFill>
                  <a:schemeClr val="bg1"/>
                </a:solidFill>
              </a:rPr>
              <a:t>Viera sa rodí z počúvania Božieho slova </a:t>
            </a:r>
            <a:endParaRPr lang="sk-SK" sz="2800" dirty="0">
              <a:solidFill>
                <a:schemeClr val="bg1"/>
              </a:solidFill>
            </a:endParaRP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k-SK" smtClean="0"/>
              <a:t>22. júl 2012</a:t>
            </a:r>
            <a:endParaRPr lang="sk-SK" dirty="0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Text päty</a:t>
            </a:r>
            <a:endParaRPr lang="sk-SK" dirty="0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sk-SK" smtClean="0"/>
              <a:t>4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262891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thesheet.ng/wp-content/uploads/2016/01/holy-spirit.png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0" b="5477"/>
          <a:stretch/>
        </p:blipFill>
        <p:spPr bwMode="auto">
          <a:xfrm>
            <a:off x="0" y="-47626"/>
            <a:ext cx="12192000" cy="6905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sk-SK" dirty="0" smtClean="0"/>
              <a:t>Čo je viera? 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6581775" y="1783366"/>
            <a:ext cx="4610099" cy="4620682"/>
          </a:xfrm>
        </p:spPr>
        <p:txBody>
          <a:bodyPr>
            <a:normAutofit/>
          </a:bodyPr>
          <a:lstStyle/>
          <a:p>
            <a:r>
              <a:rPr lang="sk-SK" sz="2800" dirty="0" smtClean="0"/>
              <a:t>Je to dar Svätého Ducha</a:t>
            </a:r>
          </a:p>
          <a:p>
            <a:r>
              <a:rPr lang="sk-SK" sz="2800" dirty="0" smtClean="0"/>
              <a:t>S vierou sa nikto nenarodí </a:t>
            </a:r>
          </a:p>
          <a:p>
            <a:r>
              <a:rPr lang="sk-SK" sz="2800" dirty="0" smtClean="0"/>
              <a:t>Najčastejšie ju prijímame prostredníctvom svedectva ľudí... </a:t>
            </a:r>
            <a:endParaRPr lang="sk-SK" sz="2800" dirty="0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k-SK" smtClean="0"/>
              <a:t>22. júl 2012</a:t>
            </a:r>
            <a:endParaRPr lang="sk-SK" dirty="0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Text päty</a:t>
            </a:r>
            <a:endParaRPr lang="sk-SK" dirty="0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sk-SK" smtClean="0"/>
              <a:t>5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609132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i.ytimg.com/vi/URqlIop1UZI/maxresdefault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3726" y="276087"/>
            <a:ext cx="9371949" cy="1183566"/>
          </a:xfrm>
        </p:spPr>
        <p:txBody>
          <a:bodyPr/>
          <a:lstStyle/>
          <a:p>
            <a:r>
              <a:rPr lang="sk-SK" dirty="0" smtClean="0"/>
              <a:t>Martin Luther to vysvetľuje takto: 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31102" y="1556280"/>
            <a:ext cx="5693474" cy="4739745"/>
          </a:xfrm>
          <a:solidFill>
            <a:schemeClr val="bg2">
              <a:lumMod val="25000"/>
              <a:alpha val="55000"/>
            </a:schemeClr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sk-SK" sz="2400" dirty="0">
                <a:solidFill>
                  <a:schemeClr val="bg1"/>
                </a:solidFill>
              </a:rPr>
              <a:t>Verím, že ja zo svojho vlastného rozumu a zo svojej </a:t>
            </a:r>
            <a:r>
              <a:rPr lang="sk-SK" sz="2400" dirty="0" smtClean="0">
                <a:solidFill>
                  <a:schemeClr val="bg1"/>
                </a:solidFill>
              </a:rPr>
              <a:t>sily nemôžem </a:t>
            </a:r>
            <a:r>
              <a:rPr lang="sk-SK" sz="2400" dirty="0">
                <a:solidFill>
                  <a:schemeClr val="bg1"/>
                </a:solidFill>
              </a:rPr>
              <a:t>v Ježiša Krista, môjho Pána, veriť ani k </a:t>
            </a:r>
            <a:r>
              <a:rPr lang="sk-SK" sz="2400" dirty="0" smtClean="0">
                <a:solidFill>
                  <a:schemeClr val="bg1"/>
                </a:solidFill>
              </a:rPr>
              <a:t>Nemu prísť</a:t>
            </a:r>
            <a:r>
              <a:rPr lang="sk-SK" sz="2400" dirty="0">
                <a:solidFill>
                  <a:schemeClr val="bg1"/>
                </a:solidFill>
              </a:rPr>
              <a:t>, ale že ma Duch Svätý evanjeliom povolal, </a:t>
            </a:r>
            <a:r>
              <a:rPr lang="sk-SK" sz="2400" dirty="0" smtClean="0">
                <a:solidFill>
                  <a:schemeClr val="bg1"/>
                </a:solidFill>
              </a:rPr>
              <a:t>svojimi darmi </a:t>
            </a:r>
            <a:r>
              <a:rPr lang="sk-SK" sz="2400" dirty="0">
                <a:solidFill>
                  <a:schemeClr val="bg1"/>
                </a:solidFill>
              </a:rPr>
              <a:t>osvietil, v pravej viere posvätil a zachoval; tak </a:t>
            </a:r>
            <a:r>
              <a:rPr lang="sk-SK" sz="2400" dirty="0" smtClean="0">
                <a:solidFill>
                  <a:schemeClr val="bg1"/>
                </a:solidFill>
              </a:rPr>
              <a:t>ako i </a:t>
            </a:r>
            <a:r>
              <a:rPr lang="sk-SK" sz="2400" dirty="0">
                <a:solidFill>
                  <a:schemeClr val="bg1"/>
                </a:solidFill>
              </a:rPr>
              <a:t>celú cirkev kresťanskú tu na zemi povoláva, zhromažďuje</a:t>
            </a:r>
            <a:r>
              <a:rPr lang="sk-SK" sz="2400" dirty="0" smtClean="0">
                <a:solidFill>
                  <a:schemeClr val="bg1"/>
                </a:solidFill>
              </a:rPr>
              <a:t>, osvecuje</a:t>
            </a:r>
            <a:r>
              <a:rPr lang="sk-SK" sz="2400" dirty="0">
                <a:solidFill>
                  <a:schemeClr val="bg1"/>
                </a:solidFill>
              </a:rPr>
              <a:t>, posväcuje a pri Ježišovi Kristovi v jedinej pravej </a:t>
            </a:r>
            <a:r>
              <a:rPr lang="sk-SK" sz="2400" dirty="0" smtClean="0">
                <a:solidFill>
                  <a:schemeClr val="bg1"/>
                </a:solidFill>
              </a:rPr>
              <a:t>viere zachováva</a:t>
            </a:r>
            <a:r>
              <a:rPr lang="sk-SK" sz="2400" dirty="0">
                <a:solidFill>
                  <a:schemeClr val="bg1"/>
                </a:solidFill>
              </a:rPr>
              <a:t>. V tejto cirkvi mne i všetkým veriacim každého </a:t>
            </a:r>
            <a:r>
              <a:rPr lang="sk-SK" sz="2400" dirty="0" smtClean="0">
                <a:solidFill>
                  <a:schemeClr val="bg1"/>
                </a:solidFill>
              </a:rPr>
              <a:t>dňa všetky </a:t>
            </a:r>
            <a:r>
              <a:rPr lang="sk-SK" sz="2400" dirty="0">
                <a:solidFill>
                  <a:schemeClr val="bg1"/>
                </a:solidFill>
              </a:rPr>
              <a:t>hriechy odpúšťa a v deň súdny mňa i všetkých </a:t>
            </a:r>
            <a:r>
              <a:rPr lang="sk-SK" sz="2400" dirty="0" smtClean="0">
                <a:solidFill>
                  <a:schemeClr val="bg1"/>
                </a:solidFill>
              </a:rPr>
              <a:t>mŕtvych vzkriesi </a:t>
            </a:r>
            <a:r>
              <a:rPr lang="sk-SK" sz="2400" dirty="0">
                <a:solidFill>
                  <a:schemeClr val="bg1"/>
                </a:solidFill>
              </a:rPr>
              <a:t>a dá život večný mne i všetkým v Krista veriacim. </a:t>
            </a:r>
            <a:r>
              <a:rPr lang="sk-SK" sz="2400" dirty="0" smtClean="0">
                <a:solidFill>
                  <a:schemeClr val="bg1"/>
                </a:solidFill>
              </a:rPr>
              <a:t>To je </a:t>
            </a:r>
            <a:r>
              <a:rPr lang="sk-SK" sz="2400" dirty="0">
                <a:solidFill>
                  <a:schemeClr val="bg1"/>
                </a:solidFill>
              </a:rPr>
              <a:t>iste (verná) pravda!</a:t>
            </a:r>
            <a:endParaRPr lang="sk-SK" sz="2400" dirty="0">
              <a:solidFill>
                <a:schemeClr val="bg1"/>
              </a:solidFill>
            </a:endParaRP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k-SK" smtClean="0"/>
              <a:t>22. júl 2012</a:t>
            </a:r>
            <a:endParaRPr lang="sk-SK" dirty="0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Text päty</a:t>
            </a:r>
            <a:endParaRPr lang="sk-SK" dirty="0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sk-SK" smtClean="0"/>
              <a:t>6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634568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Ako sa dá prísť k viere?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J 1,35-52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600188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cdn17.se.smcloud.net/t/photos/t/254067/biblia-diogo-morgado-jezus-chrystus_19366367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sk-SK" dirty="0" smtClean="0"/>
              <a:t>J 1,35-52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6924675" y="1734184"/>
            <a:ext cx="5162550" cy="4895215"/>
          </a:xfrm>
        </p:spPr>
        <p:txBody>
          <a:bodyPr>
            <a:noAutofit/>
          </a:bodyPr>
          <a:lstStyle/>
          <a:p>
            <a:pPr lvl="0"/>
            <a:r>
              <a:rPr lang="sk-SK" sz="2800" b="1" dirty="0"/>
              <a:t>vďaka kazateľovi</a:t>
            </a:r>
            <a:r>
              <a:rPr lang="sk-SK" sz="2800" dirty="0"/>
              <a:t> </a:t>
            </a:r>
            <a:endParaRPr lang="sk-SK" sz="2800" dirty="0" smtClean="0"/>
          </a:p>
          <a:p>
            <a:pPr lvl="1"/>
            <a:r>
              <a:rPr lang="sk-SK" sz="2400" dirty="0" smtClean="0"/>
              <a:t>Andrej</a:t>
            </a:r>
            <a:r>
              <a:rPr lang="sk-SK" sz="2400" dirty="0"/>
              <a:t>, Ján. Počuli hovoriť Jána Krstiteľa…</a:t>
            </a:r>
          </a:p>
          <a:p>
            <a:pPr lvl="0"/>
            <a:r>
              <a:rPr lang="sk-SK" sz="2800" b="1" dirty="0"/>
              <a:t>majú v rodine kresťanov</a:t>
            </a:r>
            <a:r>
              <a:rPr lang="sk-SK" sz="2800" dirty="0"/>
              <a:t> </a:t>
            </a:r>
            <a:endParaRPr lang="sk-SK" sz="2800" dirty="0" smtClean="0"/>
          </a:p>
          <a:p>
            <a:pPr lvl="1"/>
            <a:r>
              <a:rPr lang="sk-SK" sz="2400" dirty="0" smtClean="0"/>
              <a:t>Šimon </a:t>
            </a:r>
            <a:r>
              <a:rPr lang="sk-SK" sz="2400" dirty="0"/>
              <a:t>privedený Andrejom</a:t>
            </a:r>
          </a:p>
          <a:p>
            <a:pPr lvl="0"/>
            <a:r>
              <a:rPr lang="sk-SK" sz="2800" b="1" dirty="0"/>
              <a:t>zoznámili sa PJK priamo, nie sprostredkovane</a:t>
            </a:r>
            <a:r>
              <a:rPr lang="sk-SK" sz="2800" dirty="0"/>
              <a:t> </a:t>
            </a:r>
            <a:endParaRPr lang="sk-SK" sz="2800" dirty="0" smtClean="0"/>
          </a:p>
          <a:p>
            <a:pPr lvl="1"/>
            <a:r>
              <a:rPr lang="sk-SK" sz="2400" dirty="0" smtClean="0"/>
              <a:t>Filip</a:t>
            </a:r>
            <a:endParaRPr lang="sk-SK" sz="2400" dirty="0"/>
          </a:p>
          <a:p>
            <a:pPr lvl="0"/>
            <a:r>
              <a:rPr lang="sk-SK" sz="2800" b="1" dirty="0"/>
              <a:t>ľudia, ktorým sa do rúk dostala Biblia</a:t>
            </a:r>
            <a:r>
              <a:rPr lang="sk-SK" sz="2800" dirty="0"/>
              <a:t> </a:t>
            </a:r>
            <a:endParaRPr lang="sk-SK" sz="2800" dirty="0" smtClean="0"/>
          </a:p>
          <a:p>
            <a:pPr lvl="1"/>
            <a:r>
              <a:rPr lang="sk-SK" sz="2400" dirty="0" err="1" smtClean="0"/>
              <a:t>Nátanael</a:t>
            </a:r>
            <a:r>
              <a:rPr lang="sk-SK" sz="2400" dirty="0" smtClean="0"/>
              <a:t> </a:t>
            </a:r>
            <a:r>
              <a:rPr lang="sk-SK" sz="2400" dirty="0"/>
              <a:t>– poď predstavím ti toho o ktorom sme čítali 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k-SK" smtClean="0"/>
              <a:t>22. júl 2012</a:t>
            </a:r>
            <a:endParaRPr lang="sk-SK" dirty="0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Text päty</a:t>
            </a:r>
            <a:endParaRPr lang="sk-SK" dirty="0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sk-SK" smtClean="0"/>
              <a:t>8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57978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0975" y="647699"/>
            <a:ext cx="3629026" cy="3286125"/>
          </a:xfrm>
        </p:spPr>
        <p:txBody>
          <a:bodyPr/>
          <a:lstStyle/>
          <a:p>
            <a:r>
              <a:rPr lang="sk-SK" dirty="0" smtClean="0"/>
              <a:t>Podobenstvo o rozsievačovi a štvorakej pôde</a:t>
            </a:r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dirty="0" smtClean="0"/>
              <a:t>Viera</a:t>
            </a:r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sk-SK" smtClean="0"/>
              <a:t>9</a:t>
            </a:fld>
            <a:endParaRPr lang="sk-SK" dirty="0"/>
          </a:p>
        </p:txBody>
      </p:sp>
      <p:pic>
        <p:nvPicPr>
          <p:cNvPr id="7170" name="Picture 2" descr="http://outlookmag.org/wp-content/uploads/2014/01/sower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6051" y="0"/>
            <a:ext cx="8295949" cy="6892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28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Podobenstvo o rozsievačovi a štvorakej pôde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sk-SK" sz="2800" dirty="0" err="1" smtClean="0"/>
              <a:t>Mt</a:t>
            </a:r>
            <a:r>
              <a:rPr lang="sk-SK" sz="2800" dirty="0" smtClean="0"/>
              <a:t> 13,3b-23; </a:t>
            </a:r>
          </a:p>
          <a:p>
            <a:r>
              <a:rPr lang="sk-SK" sz="2800" dirty="0"/>
              <a:t>"Ku každému, kto počúva slovo o kráľovstve, a nerozumie mu, prichádza ten zlý a uchytí, čo mu bolo zasiate do srdca; toto je zrno, ktoré bolo </a:t>
            </a:r>
            <a:r>
              <a:rPr lang="sk-SK" sz="2800" b="1" dirty="0"/>
              <a:t>zasiate</a:t>
            </a:r>
            <a:r>
              <a:rPr lang="sk-SK" sz="2800" dirty="0"/>
              <a:t> </a:t>
            </a:r>
            <a:r>
              <a:rPr lang="sk-SK" sz="2800" b="1" dirty="0"/>
              <a:t>kraj cesty</a:t>
            </a:r>
            <a:r>
              <a:rPr lang="sk-SK" sz="2800" dirty="0" smtClean="0"/>
              <a:t>.„ 20 "A </a:t>
            </a:r>
            <a:r>
              <a:rPr lang="sk-SK" sz="2800" dirty="0"/>
              <a:t>ktoré bolo </a:t>
            </a:r>
            <a:r>
              <a:rPr lang="sk-SK" sz="2800" b="1" dirty="0"/>
              <a:t>zasiate do skalnatej pôdy</a:t>
            </a:r>
            <a:r>
              <a:rPr lang="sk-SK" sz="2800" dirty="0"/>
              <a:t>, to je ten, čo počúva slovo a hneď ho s radosťou prijíma</a:t>
            </a:r>
            <a:r>
              <a:rPr lang="sk-SK" sz="2800" dirty="0" smtClean="0"/>
              <a:t>;„ 21 "nemá </a:t>
            </a:r>
            <a:r>
              <a:rPr lang="sk-SK" sz="2800" dirty="0"/>
              <a:t>však koreňa v sebe, je len chvíľkový; len čo príde súženie alebo prenasledovanie pre to slovo, hneď sa pohorší</a:t>
            </a:r>
            <a:r>
              <a:rPr lang="sk-SK" sz="2800" dirty="0" smtClean="0"/>
              <a:t>.„ 22 A </a:t>
            </a:r>
            <a:r>
              <a:rPr lang="sk-SK" sz="2800" dirty="0"/>
              <a:t>ktoré bolo </a:t>
            </a:r>
            <a:r>
              <a:rPr lang="sk-SK" sz="2800" b="1" dirty="0"/>
              <a:t>zasiate</a:t>
            </a:r>
            <a:r>
              <a:rPr lang="sk-SK" sz="2800" dirty="0"/>
              <a:t> </a:t>
            </a:r>
            <a:r>
              <a:rPr lang="sk-SK" sz="2800" b="1" dirty="0"/>
              <a:t>do tŕnia</a:t>
            </a:r>
            <a:r>
              <a:rPr lang="sk-SK" sz="2800" dirty="0"/>
              <a:t>, to je ten, čo počúva slovo, ale starosti sveta a klam bohatstva udusia to slovo, takže zostáva bez úžitku</a:t>
            </a:r>
            <a:r>
              <a:rPr lang="sk-SK" sz="2800" dirty="0" smtClean="0"/>
              <a:t>. 23 "A </a:t>
            </a:r>
            <a:r>
              <a:rPr lang="sk-SK" sz="2800" dirty="0"/>
              <a:t>ktoré bolo </a:t>
            </a:r>
            <a:r>
              <a:rPr lang="sk-SK" sz="2800" b="1" dirty="0"/>
              <a:t>zasiate</a:t>
            </a:r>
            <a:r>
              <a:rPr lang="sk-SK" sz="2800" dirty="0"/>
              <a:t> </a:t>
            </a:r>
            <a:r>
              <a:rPr lang="sk-SK" sz="2800" b="1" dirty="0"/>
              <a:t>do dobrej zeme</a:t>
            </a:r>
            <a:r>
              <a:rPr lang="sk-SK" sz="2800" dirty="0"/>
              <a:t>, to je ten, čo počúva slovo a rozumie mu; ten prináša úžitok, a jeden prináša stonásobný, iný šesťdesiatnásobný a iný tridsaťnásobný."</a:t>
            </a:r>
          </a:p>
          <a:p>
            <a:endParaRPr lang="sk-SK" sz="2800" dirty="0" smtClean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dirty="0" smtClean="0"/>
              <a:t>Viera</a:t>
            </a:r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sk-SK" smtClean="0"/>
              <a:t>10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092757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reasontostand.org/wp-content/uploads/2010/10/community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699" y="-2381"/>
            <a:ext cx="12212699" cy="6860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10026" y="276087"/>
            <a:ext cx="9371949" cy="762138"/>
          </a:xfrm>
        </p:spPr>
        <p:txBody>
          <a:bodyPr/>
          <a:lstStyle/>
          <a:p>
            <a:r>
              <a:rPr lang="sk-SK" dirty="0" smtClean="0"/>
              <a:t>Veriaci človek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1409700" y="4352925"/>
            <a:ext cx="4610099" cy="1824038"/>
          </a:xfrm>
        </p:spPr>
        <p:txBody>
          <a:bodyPr>
            <a:normAutofit lnSpcReduction="10000"/>
          </a:bodyPr>
          <a:lstStyle/>
          <a:p>
            <a:r>
              <a:rPr lang="sk-SK" sz="2800" dirty="0" smtClean="0">
                <a:solidFill>
                  <a:schemeClr val="bg1"/>
                </a:solidFill>
              </a:rPr>
              <a:t>Nemôže zostať sám</a:t>
            </a:r>
          </a:p>
          <a:p>
            <a:r>
              <a:rPr lang="sk-SK" sz="2800" dirty="0" smtClean="0">
                <a:solidFill>
                  <a:schemeClr val="bg1"/>
                </a:solidFill>
              </a:rPr>
              <a:t>Potrebuje spoločenstvo</a:t>
            </a:r>
          </a:p>
          <a:p>
            <a:r>
              <a:rPr lang="sk-SK" sz="2800" dirty="0" smtClean="0">
                <a:solidFill>
                  <a:schemeClr val="bg1"/>
                </a:solidFill>
              </a:rPr>
              <a:t>Viera je osobná, ale nie súkromná </a:t>
            </a:r>
            <a:endParaRPr lang="sk-SK" sz="2800" dirty="0">
              <a:solidFill>
                <a:schemeClr val="bg1"/>
              </a:solidFill>
            </a:endParaRP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k-SK" smtClean="0"/>
              <a:t>22. júl 2012</a:t>
            </a:r>
            <a:endParaRPr lang="sk-SK" dirty="0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Text päty</a:t>
            </a:r>
            <a:endParaRPr lang="sk-SK" dirty="0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sk-SK" smtClean="0"/>
              <a:t>11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915292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 defTabSz="914400">
              <a:lnSpc>
                <a:spcPct val="90000"/>
              </a:lnSpc>
              <a:spcBef>
                <a:spcPts val="0"/>
              </a:spcBef>
              <a:buNone/>
            </a:pPr>
            <a:r>
              <a:rPr lang="sk-SK" sz="4800" b="0" i="0" dirty="0" smtClean="0">
                <a:solidFill>
                  <a:schemeClr val="bg1"/>
                </a:solidFill>
                <a:latin typeface="Corbel"/>
                <a:ea typeface="+mj-ea"/>
                <a:cs typeface="+mj-cs"/>
              </a:rPr>
              <a:t>Viera</a:t>
            </a:r>
            <a:endParaRPr lang="sk-SK" sz="4800" b="0" i="0" dirty="0">
              <a:solidFill>
                <a:schemeClr val="bg1"/>
              </a:solidFill>
              <a:latin typeface="Corbel"/>
              <a:ea typeface="+mj-ea"/>
              <a:cs typeface="+mj-cs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buNone/>
            </a:pPr>
            <a:r>
              <a:rPr lang="sk-SK" sz="1800" b="0" i="0" dirty="0" smtClean="0">
                <a:solidFill>
                  <a:schemeClr val="bg1"/>
                </a:solidFill>
              </a:rPr>
              <a:t>Dogmatika</a:t>
            </a:r>
            <a:endParaRPr lang="sk-SK" sz="1800" b="0" i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8463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cology 16x9">
  <a:themeElements>
    <a:clrScheme name="Ecology">
      <a:dk1>
        <a:srgbClr val="4D3E2F"/>
      </a:dk1>
      <a:lt1>
        <a:sysClr val="window" lastClr="FFFFFF"/>
      </a:lt1>
      <a:dk2>
        <a:srgbClr val="000000"/>
      </a:dk2>
      <a:lt2>
        <a:srgbClr val="DDDDDD"/>
      </a:lt2>
      <a:accent1>
        <a:srgbClr val="8BAA00"/>
      </a:accent1>
      <a:accent2>
        <a:srgbClr val="2A6CB2"/>
      </a:accent2>
      <a:accent3>
        <a:srgbClr val="795837"/>
      </a:accent3>
      <a:accent4>
        <a:srgbClr val="D18316"/>
      </a:accent4>
      <a:accent5>
        <a:srgbClr val="79B4F0"/>
      </a:accent5>
      <a:accent6>
        <a:srgbClr val="CDC80F"/>
      </a:accent6>
      <a:hlink>
        <a:srgbClr val="2A6CB2"/>
      </a:hlink>
      <a:folHlink>
        <a:srgbClr val="808080"/>
      </a:folHlink>
    </a:clrScheme>
    <a:fontScheme name="Corbel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Ecology">
      <a:dk1>
        <a:srgbClr val="4D3E2F"/>
      </a:dk1>
      <a:lt1>
        <a:sysClr val="window" lastClr="FFFFFF"/>
      </a:lt1>
      <a:dk2>
        <a:srgbClr val="000000"/>
      </a:dk2>
      <a:lt2>
        <a:srgbClr val="DDDDDD"/>
      </a:lt2>
      <a:accent1>
        <a:srgbClr val="8BAA00"/>
      </a:accent1>
      <a:accent2>
        <a:srgbClr val="2A6CB2"/>
      </a:accent2>
      <a:accent3>
        <a:srgbClr val="795837"/>
      </a:accent3>
      <a:accent4>
        <a:srgbClr val="D18316"/>
      </a:accent4>
      <a:accent5>
        <a:srgbClr val="79B4F0"/>
      </a:accent5>
      <a:accent6>
        <a:srgbClr val="CDC80F"/>
      </a:accent6>
      <a:hlink>
        <a:srgbClr val="2A6CB2"/>
      </a:hlink>
      <a:folHlink>
        <a:srgbClr val="808080"/>
      </a:folHlink>
    </a:clrScheme>
    <a:fontScheme name="Corbel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Ecology">
      <a:dk1>
        <a:srgbClr val="4D3E2F"/>
      </a:dk1>
      <a:lt1>
        <a:sysClr val="window" lastClr="FFFFFF"/>
      </a:lt1>
      <a:dk2>
        <a:srgbClr val="000000"/>
      </a:dk2>
      <a:lt2>
        <a:srgbClr val="DDDDDD"/>
      </a:lt2>
      <a:accent1>
        <a:srgbClr val="8BAA00"/>
      </a:accent1>
      <a:accent2>
        <a:srgbClr val="2A6CB2"/>
      </a:accent2>
      <a:accent3>
        <a:srgbClr val="795837"/>
      </a:accent3>
      <a:accent4>
        <a:srgbClr val="D18316"/>
      </a:accent4>
      <a:accent5>
        <a:srgbClr val="79B4F0"/>
      </a:accent5>
      <a:accent6>
        <a:srgbClr val="CDC80F"/>
      </a:accent6>
      <a:hlink>
        <a:srgbClr val="2A6CB2"/>
      </a:hlink>
      <a:folHlink>
        <a:srgbClr val="808080"/>
      </a:folHlink>
    </a:clrScheme>
    <a:fontScheme name="Corbel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5270532A-D598-4F6B-B05D-F62B681804A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Ekologické fotopanely</Template>
  <TotalTime>0</TotalTime>
  <Words>433</Words>
  <Application>Microsoft Office PowerPoint</Application>
  <PresentationFormat>Širokouhlá</PresentationFormat>
  <Paragraphs>64</Paragraphs>
  <Slides>12</Slides>
  <Notes>2</Notes>
  <HiddenSlides>0</HiddenSlides>
  <MMClips>0</MMClips>
  <ScaleCrop>false</ScaleCrop>
  <HeadingPairs>
    <vt:vector size="6" baseType="variant">
      <vt:variant>
        <vt:lpstr>Použité písma</vt:lpstr>
      </vt:variant>
      <vt:variant>
        <vt:i4>2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12</vt:i4>
      </vt:variant>
    </vt:vector>
  </HeadingPairs>
  <TitlesOfParts>
    <vt:vector size="15" baseType="lpstr">
      <vt:lpstr>Arial</vt:lpstr>
      <vt:lpstr>Corbel</vt:lpstr>
      <vt:lpstr>Ecology 16x9</vt:lpstr>
      <vt:lpstr>Viera</vt:lpstr>
      <vt:lpstr>Komu alebo čomu veríš?</vt:lpstr>
      <vt:lpstr>Dve skupiny ľudí vo vzťahu k Bohu</vt:lpstr>
      <vt:lpstr>Ako vzniká viera?</vt:lpstr>
      <vt:lpstr>Čo je viera? </vt:lpstr>
      <vt:lpstr>Martin Luther to vysvetľuje takto: </vt:lpstr>
      <vt:lpstr>Ako sa dá prísť k viere?</vt:lpstr>
      <vt:lpstr>J 1,35-52</vt:lpstr>
      <vt:lpstr>Podobenstvo o rozsievačovi a štvorakej pôde</vt:lpstr>
      <vt:lpstr>Podobenstvo o rozsievačovi a štvorakej pôde</vt:lpstr>
      <vt:lpstr>Veriaci človek</vt:lpstr>
      <vt:lpstr>Viera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2016-05-12T08:12:40Z</dcterms:created>
  <dcterms:modified xsi:type="dcterms:W3CDTF">2016-05-12T09:00:06Z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TC030988899991</vt:lpwstr>
  </property>
</Properties>
</file>