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56" r:id="rId2"/>
  </p:sldMasterIdLst>
  <p:notesMasterIdLst>
    <p:notesMasterId r:id="rId32"/>
  </p:notesMasterIdLst>
  <p:handoutMasterIdLst>
    <p:handoutMasterId r:id="rId33"/>
  </p:handoutMasterIdLst>
  <p:sldIdLst>
    <p:sldId id="265" r:id="rId3"/>
    <p:sldId id="266" r:id="rId4"/>
    <p:sldId id="267" r:id="rId5"/>
    <p:sldId id="268" r:id="rId6"/>
    <p:sldId id="271" r:id="rId7"/>
    <p:sldId id="295" r:id="rId8"/>
    <p:sldId id="269" r:id="rId9"/>
    <p:sldId id="294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3" r:id="rId20"/>
    <p:sldId id="284" r:id="rId21"/>
    <p:sldId id="282" r:id="rId22"/>
    <p:sldId id="285" r:id="rId23"/>
    <p:sldId id="287" r:id="rId24"/>
    <p:sldId id="288" r:id="rId25"/>
    <p:sldId id="290" r:id="rId26"/>
    <p:sldId id="291" r:id="rId27"/>
    <p:sldId id="292" r:id="rId28"/>
    <p:sldId id="293" r:id="rId29"/>
    <p:sldId id="297" r:id="rId30"/>
    <p:sldId id="296" r:id="rId31"/>
  </p:sldIdLst>
  <p:sldSz cx="12188825" cy="6858000"/>
  <p:notesSz cx="6858000" cy="9144000"/>
  <p:custDataLst>
    <p:tags r:id="rId3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30">
          <p15:clr>
            <a:srgbClr val="A4A3A4"/>
          </p15:clr>
        </p15:guide>
        <p15:guide id="3" orient="horz" pos="1200">
          <p15:clr>
            <a:srgbClr val="A4A3A4"/>
          </p15:clr>
        </p15:guide>
        <p15:guide id="4" orient="horz" pos="1008">
          <p15:clr>
            <a:srgbClr val="A4A3A4"/>
          </p15:clr>
        </p15:guide>
        <p15:guide id="5" orient="horz" pos="3792">
          <p15:clr>
            <a:srgbClr val="A4A3A4"/>
          </p15:clr>
        </p15:guide>
        <p15:guide id="6" orient="horz">
          <p15:clr>
            <a:srgbClr val="A4A3A4"/>
          </p15:clr>
        </p15:guide>
        <p15:guide id="7" orient="horz" pos="3360">
          <p15:clr>
            <a:srgbClr val="A4A3A4"/>
          </p15:clr>
        </p15:guide>
        <p15:guide id="8" orient="horz" pos="3312">
          <p15:clr>
            <a:srgbClr val="A4A3A4"/>
          </p15:clr>
        </p15:guide>
        <p15:guide id="9" orient="horz" pos="240">
          <p15:clr>
            <a:srgbClr val="A4A3A4"/>
          </p15:clr>
        </p15:guide>
        <p15:guide id="10" orient="horz" pos="432">
          <p15:clr>
            <a:srgbClr val="A4A3A4"/>
          </p15:clr>
        </p15:guide>
        <p15:guide id="11" orient="horz" pos="2784">
          <p15:clr>
            <a:srgbClr val="A4A3A4"/>
          </p15:clr>
        </p15:guide>
        <p15:guide id="12" pos="3839">
          <p15:clr>
            <a:srgbClr val="A4A3A4"/>
          </p15:clr>
        </p15:guide>
        <p15:guide id="13" pos="959">
          <p15:clr>
            <a:srgbClr val="A4A3A4"/>
          </p15:clr>
        </p15:guide>
        <p15:guide id="14" pos="6143">
          <p15:clr>
            <a:srgbClr val="A4A3A4"/>
          </p15:clr>
        </p15:guide>
        <p15:guide id="15" pos="1247">
          <p15:clr>
            <a:srgbClr val="A4A3A4"/>
          </p15:clr>
        </p15:guide>
        <p15:guide id="16" pos="7007">
          <p15:clr>
            <a:srgbClr val="A4A3A4"/>
          </p15:clr>
        </p15:guide>
        <p15:guide id="17" pos="5855">
          <p15:clr>
            <a:srgbClr val="A4A3A4"/>
          </p15:clr>
        </p15:guide>
        <p15:guide id="18" pos="671">
          <p15:clr>
            <a:srgbClr val="A4A3A4"/>
          </p15:clr>
        </p15:guide>
        <p15:guide id="19" pos="7151">
          <p15:clr>
            <a:srgbClr val="A4A3A4"/>
          </p15:clr>
        </p15:guide>
        <p15:guide id="20" pos="31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3C3C"/>
    <a:srgbClr val="C8C8C8"/>
    <a:srgbClr val="D9D9D9"/>
    <a:srgbClr val="EDE0DC"/>
    <a:srgbClr val="EFE3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29" autoAdjust="0"/>
  </p:normalViewPr>
  <p:slideViewPr>
    <p:cSldViewPr showGuides="1">
      <p:cViewPr>
        <p:scale>
          <a:sx n="100" d="100"/>
          <a:sy n="100" d="100"/>
        </p:scale>
        <p:origin x="852" y="396"/>
      </p:cViewPr>
      <p:guideLst>
        <p:guide orient="horz" pos="2160"/>
        <p:guide orient="horz" pos="4030"/>
        <p:guide orient="horz" pos="1200"/>
        <p:guide orient="horz" pos="1008"/>
        <p:guide orient="horz" pos="3792"/>
        <p:guide orient="horz"/>
        <p:guide orient="horz" pos="3360"/>
        <p:guide orient="horz" pos="3312"/>
        <p:guide orient="horz" pos="240"/>
        <p:guide orient="horz" pos="432"/>
        <p:guide orient="horz" pos="2784"/>
        <p:guide pos="3839"/>
        <p:guide pos="959"/>
        <p:guide pos="6143"/>
        <p:guide pos="1247"/>
        <p:guide pos="7007"/>
        <p:guide pos="5855"/>
        <p:guide pos="671"/>
        <p:guide pos="7151"/>
        <p:guide pos="31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7" d="100"/>
          <a:sy n="57" d="100"/>
        </p:scale>
        <p:origin x="1200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sk-SK" smtClean="0"/>
              <a:t>14.04.2016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sk-SK" smtClean="0"/>
              <a:t>14.04.2016</a:t>
            </a:fld>
            <a:endParaRPr lang="sk-SK" dirty="0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 dirty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081" y="4960137"/>
            <a:ext cx="7770376" cy="1463040"/>
          </a:xfrm>
        </p:spPr>
        <p:txBody>
          <a:bodyPr anchor="ctr">
            <a:normAutofit/>
          </a:bodyPr>
          <a:lstStyle>
            <a:lvl1pPr algn="r">
              <a:defRPr sz="4999" spc="200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08357" y="4960137"/>
            <a:ext cx="3199567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799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063" indent="0" algn="ctr">
              <a:buNone/>
              <a:defRPr sz="1799"/>
            </a:lvl2pPr>
            <a:lvl3pPr marL="914126" indent="0" algn="ctr">
              <a:buNone/>
              <a:defRPr sz="1799"/>
            </a:lvl3pPr>
            <a:lvl4pPr marL="1371189" indent="0" algn="ctr">
              <a:buNone/>
              <a:defRPr sz="1799"/>
            </a:lvl4pPr>
            <a:lvl5pPr marL="1828251" indent="0" algn="ctr">
              <a:buNone/>
              <a:defRPr sz="1799"/>
            </a:lvl5pPr>
            <a:lvl6pPr marL="2285314" indent="0" algn="ctr">
              <a:buNone/>
              <a:defRPr sz="1799"/>
            </a:lvl6pPr>
            <a:lvl7pPr marL="2742377" indent="0" algn="ctr">
              <a:buNone/>
              <a:defRPr sz="1799"/>
            </a:lvl7pPr>
            <a:lvl8pPr marL="3199440" indent="0" algn="ctr">
              <a:buNone/>
              <a:defRPr sz="1799"/>
            </a:lvl8pPr>
            <a:lvl9pPr marL="3656503" indent="0" algn="ctr">
              <a:buNone/>
              <a:defRPr sz="1799"/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smtClean="0"/>
              <a:t>4/14/2016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-1"/>
            <a:ext cx="12188825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25400" ty="6350" sx="71000" sy="71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 flipV="1">
            <a:off x="8384658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753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sk-SK" smtClean="0"/>
              <a:pPr/>
              <a:t>14.04.2016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564964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081" y="4960137"/>
            <a:ext cx="7770376" cy="1463040"/>
          </a:xfrm>
        </p:spPr>
        <p:txBody>
          <a:bodyPr anchor="ctr">
            <a:normAutofit/>
          </a:bodyPr>
          <a:lstStyle>
            <a:lvl1pPr algn="r">
              <a:defRPr sz="4999" b="0" spc="200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08357" y="4960137"/>
            <a:ext cx="3199567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799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sk-SK" smtClean="0"/>
              <a:t>14.04.2016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sk-SK" smtClean="0"/>
              <a:t>‹#›</a:t>
            </a:fld>
            <a:endParaRPr lang="sk-SK" dirty="0"/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12188825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25400" ty="6350" sx="71000" sy="71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/>
          <p:cNvCxnSpPr/>
          <p:nvPr/>
        </p:nvCxnSpPr>
        <p:spPr>
          <a:xfrm flipV="1">
            <a:off x="8384658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38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3861" y="585216"/>
            <a:ext cx="9717541" cy="1499616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3860" y="2286000"/>
            <a:ext cx="4753642" cy="4023360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7760" y="2286000"/>
            <a:ext cx="4753642" cy="4023360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sk-SK" smtClean="0"/>
              <a:t>14.04.2016</a:t>
            </a:fld>
            <a:endParaRPr lang="sk-S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7423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3861" y="2179636"/>
            <a:ext cx="4753642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99" b="0" cap="none" baseline="0">
                <a:solidFill>
                  <a:schemeClr val="accent1"/>
                </a:solidFill>
                <a:latin typeface="+mn-lt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3861" y="2967788"/>
            <a:ext cx="4753642" cy="3341572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8" y="2179636"/>
            <a:ext cx="4753642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99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marL="0" lvl="0" indent="0" algn="l" defTabSz="914126" rtl="0" eaLnBrk="1" latinLnBrk="0" hangingPunct="1">
              <a:lnSpc>
                <a:spcPct val="90000"/>
              </a:lnSpc>
              <a:spcBef>
                <a:spcPts val="1799"/>
              </a:spcBef>
              <a:buNone/>
            </a:pPr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8" y="2967788"/>
            <a:ext cx="4753642" cy="3341572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sk-SK" smtClean="0"/>
              <a:t>14.04.2016</a:t>
            </a:fld>
            <a:endParaRPr lang="sk-SK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72129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sk-SK" smtClean="0"/>
              <a:t>14.04.2016</a:t>
            </a:fld>
            <a:endParaRPr lang="sk-S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44119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sk-SK" smtClean="0"/>
              <a:t>14.04.2016</a:t>
            </a:fld>
            <a:endParaRPr lang="sk-SK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1034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3861" y="471509"/>
            <a:ext cx="4387977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999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12" y="822960"/>
            <a:ext cx="5676945" cy="5184648"/>
          </a:xfrm>
        </p:spPr>
        <p:txBody>
          <a:bodyPr/>
          <a:lstStyle>
            <a:lvl1pPr>
              <a:defRPr sz="2399"/>
            </a:lvl1pPr>
            <a:lvl2pPr>
              <a:defRPr sz="1999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3861" y="2257506"/>
            <a:ext cx="4387977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sk-SK" smtClean="0"/>
              <a:t>14.04.2016</a:t>
            </a:fld>
            <a:endParaRPr lang="sk-S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770130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081" y="4960138"/>
            <a:ext cx="7770376" cy="1463040"/>
          </a:xfrm>
        </p:spPr>
        <p:txBody>
          <a:bodyPr anchor="ctr">
            <a:normAutofit/>
          </a:bodyPr>
          <a:lstStyle>
            <a:lvl1pPr algn="r">
              <a:defRPr sz="4999" spc="200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5778" cy="4572000"/>
          </a:xfrm>
          <a:solidFill>
            <a:schemeClr val="accent1"/>
          </a:solidFill>
        </p:spPr>
        <p:txBody>
          <a:bodyPr lIns="457200" tIns="365760" rIns="45720" bIns="45720" anchor="t"/>
          <a:lstStyle>
            <a:lvl1pPr marL="0" indent="0">
              <a:buNone/>
              <a:defRPr sz="31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8357" y="4960138"/>
            <a:ext cx="3199567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799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sk-SK" smtClean="0"/>
              <a:pPr/>
              <a:t>14.04.2016</a:t>
            </a:fld>
            <a:endParaRPr lang="sk-S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sk-SK" smtClean="0"/>
              <a:pPr/>
              <a:t>‹#›</a:t>
            </a:fld>
            <a:endParaRPr lang="sk-SK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4659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172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sk-SK" smtClean="0"/>
              <a:t>14.04.2016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0345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2629" y="762000"/>
            <a:ext cx="2628215" cy="5410200"/>
          </a:xfrm>
        </p:spPr>
        <p:txBody>
          <a:bodyPr vert="eaVert" lIns="45720" tIns="91440" rIns="45720" bIns="91440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343" y="762000"/>
            <a:ext cx="7579926" cy="5410200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sk-SK" smtClean="0"/>
              <a:t>14.04.2016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sk-SK" smtClean="0"/>
              <a:t>‹#›</a:t>
            </a:fld>
            <a:endParaRPr lang="sk-SK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5781" y="59382"/>
            <a:ext cx="0" cy="914162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625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3861" y="585216"/>
            <a:ext cx="9717541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3862" y="2286000"/>
            <a:ext cx="9717542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3863" y="6470704"/>
            <a:ext cx="215358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3F41C87-7AD9-4845-A077-840E4A0F3F06}" type="datetimeFigureOut">
              <a:rPr lang="sk-SK" smtClean="0"/>
              <a:pPr/>
              <a:t>14.04.2016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1671" y="6470704"/>
            <a:ext cx="589992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sk-S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4511" y="6470704"/>
            <a:ext cx="97341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A013F82-EE5E-44EE-A61D-E31C6657F26F}" type="slidenum">
              <a:rPr lang="sk-SK" smtClean="0"/>
              <a:pPr/>
              <a:t>‹#›</a:t>
            </a:fld>
            <a:endParaRPr lang="sk-SK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1802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701691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126" rtl="0" eaLnBrk="1" latinLnBrk="0" hangingPunct="1">
        <a:lnSpc>
          <a:spcPct val="80000"/>
        </a:lnSpc>
        <a:spcBef>
          <a:spcPct val="0"/>
        </a:spcBef>
        <a:buNone/>
        <a:defRPr sz="4999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13" indent="-91413" algn="l" defTabSz="914126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199" kern="1200">
          <a:solidFill>
            <a:schemeClr val="tx1"/>
          </a:solidFill>
          <a:latin typeface="+mn-lt"/>
          <a:ea typeface="+mn-ea"/>
          <a:cs typeface="+mn-cs"/>
        </a:defRPr>
      </a:lvl1pPr>
      <a:lvl2pPr marL="265096" indent="-137119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447922" indent="-137119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182" indent="-137119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007" indent="-137119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126" indent="-137119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386" indent="-137119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5787" indent="-137119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047" indent="-137119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 defTabSz="914400">
              <a:lnSpc>
                <a:spcPct val="80000"/>
              </a:lnSpc>
              <a:spcBef>
                <a:spcPts val="0"/>
              </a:spcBef>
              <a:buNone/>
            </a:pPr>
            <a:r>
              <a:rPr lang="sk-SK" sz="6600" b="0" i="0" spc="100" baseline="0" dirty="0" smtClean="0">
                <a:solidFill>
                  <a:schemeClr val="tx1"/>
                </a:solidFill>
                <a:latin typeface="Corbel"/>
                <a:ea typeface="+mj-ea"/>
                <a:cs typeface="+mj-cs"/>
              </a:rPr>
              <a:t>Otčenáš</a:t>
            </a:r>
            <a:endParaRPr lang="sk-SK" sz="6600" b="0" i="0" spc="100" baseline="0" dirty="0">
              <a:solidFill>
                <a:schemeClr val="tx1"/>
              </a:solidFill>
              <a:latin typeface="Corbel"/>
              <a:ea typeface="+mj-ea"/>
              <a:cs typeface="+mj-cs"/>
            </a:endParaRPr>
          </a:p>
        </p:txBody>
      </p:sp>
      <p:sp>
        <p:nvSpPr>
          <p:cNvPr id="4" name="Podnadpis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sk-SK" sz="3600" b="0" i="0" spc="200" baseline="0" dirty="0" smtClean="0">
                <a:solidFill>
                  <a:schemeClr val="tx1"/>
                </a:solidFill>
              </a:rPr>
              <a:t>Modlitba Pánova</a:t>
            </a:r>
            <a:endParaRPr lang="sk-SK" sz="3600" b="0" i="0" spc="200" baseline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príbeh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774149" y="1916832"/>
            <a:ext cx="5925139" cy="4608512"/>
          </a:xfrm>
        </p:spPr>
        <p:txBody>
          <a:bodyPr>
            <a:noAutofit/>
          </a:bodyPr>
          <a:lstStyle/>
          <a:p>
            <a:pPr indent="-72000">
              <a:lnSpc>
                <a:spcPct val="70000"/>
              </a:lnSpc>
              <a:spcBef>
                <a:spcPts val="600"/>
              </a:spcBef>
            </a:pPr>
            <a:r>
              <a:rPr lang="sk-SK" sz="2400" i="1" dirty="0"/>
              <a:t>K osamelému mníchovi prišli ľudia a opýtali  sa ho, aký zmysel  má  v živote ticho? Mních bol práve zaujatý čerpaním  vody   zo  studne.  Voda bola zvírená.  Svojim návštevníkom povedal:   „Pozrite   sa  do   studne! Čo tam vidíte?“</a:t>
            </a:r>
            <a:endParaRPr lang="sk-SK" sz="2400" dirty="0"/>
          </a:p>
          <a:p>
            <a:pPr indent="-72000">
              <a:lnSpc>
                <a:spcPct val="70000"/>
              </a:lnSpc>
              <a:spcBef>
                <a:spcPts val="600"/>
              </a:spcBef>
            </a:pPr>
            <a:r>
              <a:rPr lang="sk-SK" sz="2400" i="1" dirty="0"/>
              <a:t>„Nič    nevidíme,“    znela    odpoveď. Po krátkej chvíli pustovník opäť vyzval  návštevníkov, aby  sa pozreli do studne.</a:t>
            </a:r>
            <a:endParaRPr lang="sk-SK" sz="2400" dirty="0"/>
          </a:p>
          <a:p>
            <a:pPr indent="-72000">
              <a:lnSpc>
                <a:spcPct val="70000"/>
              </a:lnSpc>
              <a:spcBef>
                <a:spcPts val="600"/>
              </a:spcBef>
            </a:pPr>
            <a:r>
              <a:rPr lang="sk-SK" sz="2400" i="1" dirty="0"/>
              <a:t>„Čo tam vidieť?“</a:t>
            </a:r>
            <a:endParaRPr lang="sk-SK" sz="2400" dirty="0"/>
          </a:p>
          <a:p>
            <a:pPr indent="-72000">
              <a:lnSpc>
                <a:spcPct val="70000"/>
              </a:lnSpc>
              <a:spcBef>
                <a:spcPts val="600"/>
              </a:spcBef>
            </a:pPr>
            <a:r>
              <a:rPr lang="sk-SK" sz="2400" i="1" dirty="0"/>
              <a:t>„Nás  samých.“  Mních   im  potom povedal:</a:t>
            </a:r>
            <a:endParaRPr lang="sk-SK" sz="2400" dirty="0"/>
          </a:p>
          <a:p>
            <a:pPr indent="-72000">
              <a:lnSpc>
                <a:spcPct val="70000"/>
              </a:lnSpc>
              <a:spcBef>
                <a:spcPts val="600"/>
              </a:spcBef>
            </a:pPr>
            <a:r>
              <a:rPr lang="sk-SK" sz="2400" i="1" dirty="0"/>
              <a:t>„Pozrite  sa, keď som  predtým čer- pal vodu, zvírila sa. Nebola v pokoji. Teraz  je  v  pokoji.  To  je  skúsenosť ticha. Človek v tichu  vidí sám  </a:t>
            </a:r>
            <a:r>
              <a:rPr lang="sk-SK" sz="2400" i="1" dirty="0" smtClean="0"/>
              <a:t>seba pravdivejšie.“</a:t>
            </a:r>
            <a:endParaRPr lang="sk-SK" sz="2400" dirty="0"/>
          </a:p>
        </p:txBody>
      </p: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6949000" y="-1395514"/>
            <a:ext cx="8703211" cy="9660993"/>
            <a:chOff x="5157" y="1155"/>
            <a:chExt cx="13709" cy="14087"/>
          </a:xfrm>
        </p:grpSpPr>
        <p:grpSp>
          <p:nvGrpSpPr>
            <p:cNvPr id="6" name="Group 3"/>
            <p:cNvGrpSpPr>
              <a:grpSpLocks/>
            </p:cNvGrpSpPr>
            <p:nvPr/>
          </p:nvGrpSpPr>
          <p:grpSpPr bwMode="auto">
            <a:xfrm>
              <a:off x="15154" y="1155"/>
              <a:ext cx="3712" cy="14087"/>
              <a:chOff x="15154" y="1155"/>
              <a:chExt cx="3712" cy="14087"/>
            </a:xfrm>
          </p:grpSpPr>
          <p:sp>
            <p:nvSpPr>
              <p:cNvPr id="11" name="Freeform 4"/>
              <p:cNvSpPr>
                <a:spLocks/>
              </p:cNvSpPr>
              <p:nvPr/>
            </p:nvSpPr>
            <p:spPr bwMode="auto">
              <a:xfrm>
                <a:off x="15154" y="1155"/>
                <a:ext cx="3712" cy="14087"/>
              </a:xfrm>
              <a:custGeom>
                <a:avLst/>
                <a:gdLst>
                  <a:gd name="T0" fmla="+- 0 7964 7964"/>
                  <a:gd name="T1" fmla="*/ T0 w 3712"/>
                  <a:gd name="T2" fmla="*/ 14087 h 14087"/>
                  <a:gd name="T3" fmla="+- 0 11676 7964"/>
                  <a:gd name="T4" fmla="*/ T3 w 3712"/>
                  <a:gd name="T5" fmla="*/ 14087 h 14087"/>
                  <a:gd name="T6" fmla="+- 0 11676 7964"/>
                  <a:gd name="T7" fmla="*/ T6 w 3712"/>
                  <a:gd name="T8" fmla="*/ 0 h 14087"/>
                  <a:gd name="T9" fmla="+- 0 7964 7964"/>
                  <a:gd name="T10" fmla="*/ T9 w 3712"/>
                  <a:gd name="T11" fmla="*/ 0 h 14087"/>
                  <a:gd name="T12" fmla="+- 0 7964 7964"/>
                  <a:gd name="T13" fmla="*/ T12 w 3712"/>
                  <a:gd name="T14" fmla="*/ 14087 h 14087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  <a:cxn ang="0">
                    <a:pos x="T13" y="T14"/>
                  </a:cxn>
                </a:cxnLst>
                <a:rect l="0" t="0" r="r" b="b"/>
                <a:pathLst>
                  <a:path w="3712" h="14087">
                    <a:moveTo>
                      <a:pt x="0" y="14087"/>
                    </a:moveTo>
                    <a:lnTo>
                      <a:pt x="3712" y="14087"/>
                    </a:lnTo>
                    <a:lnTo>
                      <a:pt x="3712" y="0"/>
                    </a:lnTo>
                    <a:lnTo>
                      <a:pt x="0" y="0"/>
                    </a:lnTo>
                    <a:lnTo>
                      <a:pt x="0" y="14087"/>
                    </a:lnTo>
                    <a:close/>
                  </a:path>
                </a:pathLst>
              </a:custGeom>
              <a:solidFill>
                <a:srgbClr val="F7EC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k-SK"/>
              </a:p>
            </p:txBody>
          </p:sp>
        </p:grp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5157" y="3539"/>
              <a:ext cx="6367" cy="9511"/>
              <a:chOff x="5157" y="3539"/>
              <a:chExt cx="6367" cy="9511"/>
            </a:xfrm>
          </p:grpSpPr>
          <p:pic>
            <p:nvPicPr>
              <p:cNvPr id="1032" name="Picture 8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57" y="3539"/>
                <a:ext cx="3459" cy="95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33" name="Picture 9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44" y="3539"/>
                <a:ext cx="3580" cy="951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400380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Učeníci prosili Ježiša, aby ich naučil modliť sa. 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Naučil ich najkrajšiu modlitbu, ktorú voláme </a:t>
            </a:r>
            <a:r>
              <a:rPr lang="sk-SK" sz="3200" b="1" i="1" dirty="0"/>
              <a:t>Modlitba Pánova</a:t>
            </a:r>
            <a:r>
              <a:rPr lang="sk-SK" sz="3200" dirty="0"/>
              <a:t>, alebo podľa jej prvých slov </a:t>
            </a:r>
            <a:r>
              <a:rPr lang="sk-SK" sz="3200" b="1" i="1" dirty="0"/>
              <a:t>Otče náš</a:t>
            </a:r>
            <a:r>
              <a:rPr lang="sk-SK" sz="3200" i="1" dirty="0"/>
              <a:t>. </a:t>
            </a:r>
            <a:endParaRPr lang="sk-SK" sz="3200" dirty="0"/>
          </a:p>
        </p:txBody>
      </p:sp>
      <p:sp>
        <p:nvSpPr>
          <p:cNvPr id="3" name="Ovál 2"/>
          <p:cNvSpPr/>
          <p:nvPr/>
        </p:nvSpPr>
        <p:spPr>
          <a:xfrm>
            <a:off x="1485900" y="3717032"/>
            <a:ext cx="1800200" cy="2016224"/>
          </a:xfrm>
          <a:prstGeom prst="ellipse">
            <a:avLst/>
          </a:prstGeom>
          <a:solidFill>
            <a:srgbClr val="EFE3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" name="Ovál 4"/>
          <p:cNvSpPr/>
          <p:nvPr/>
        </p:nvSpPr>
        <p:spPr>
          <a:xfrm>
            <a:off x="2422004" y="4005064"/>
            <a:ext cx="1296144" cy="2304296"/>
          </a:xfrm>
          <a:prstGeom prst="ellipse">
            <a:avLst/>
          </a:prstGeom>
          <a:solidFill>
            <a:srgbClr val="EDE0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4098" name="Picture 2" descr="http://www.turnbacktogod.com/wp-content/uploads/2012/11/Jesus-Christ-Praying-Wallpapers-1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868" y="1954812"/>
            <a:ext cx="3474133" cy="4685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714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roohepak.files.wordpress.com/2013/08/561830_549749925088465_864560628_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660" y="1896848"/>
            <a:ext cx="10776383" cy="4801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Modlitbu pánovu delíme na: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686700" y="2113845"/>
            <a:ext cx="2664296" cy="2467283"/>
          </a:xfrm>
        </p:spPr>
        <p:txBody>
          <a:bodyPr>
            <a:normAutofit/>
          </a:bodyPr>
          <a:lstStyle/>
          <a:p>
            <a:r>
              <a:rPr lang="sk-SK" sz="2399" dirty="0"/>
              <a:t>Oslovenie</a:t>
            </a:r>
          </a:p>
          <a:p>
            <a:r>
              <a:rPr lang="sk-SK" sz="2399" dirty="0"/>
              <a:t>Sedem prosieb</a:t>
            </a:r>
          </a:p>
          <a:p>
            <a:r>
              <a:rPr lang="sk-SK" sz="2399" dirty="0"/>
              <a:t>Záver </a:t>
            </a:r>
            <a:endParaRPr lang="sk-SK" sz="2399" dirty="0"/>
          </a:p>
        </p:txBody>
      </p:sp>
    </p:spTree>
    <p:extLst>
      <p:ext uri="{BB962C8B-B14F-4D97-AF65-F5344CB8AC3E}">
        <p14:creationId xmlns:p14="http://schemas.microsoft.com/office/powerpoint/2010/main" val="280049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Otče </a:t>
            </a:r>
            <a:r>
              <a:rPr lang="sk-SK" dirty="0"/>
              <a:t>náš, ktorý si v nebesiach!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3200" dirty="0" err="1" smtClean="0"/>
              <a:t>oslobvenie</a:t>
            </a:r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2394364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to znamená? 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5987760" y="1340768"/>
            <a:ext cx="5435244" cy="4968592"/>
          </a:xfrm>
        </p:spPr>
        <p:txBody>
          <a:bodyPr>
            <a:noAutofit/>
          </a:bodyPr>
          <a:lstStyle/>
          <a:p>
            <a:r>
              <a:rPr lang="sk-SK" sz="3600" dirty="0"/>
              <a:t>Pán Boh nás týmito slovami povzbudzuje, aby sme verili, </a:t>
            </a:r>
            <a:r>
              <a:rPr lang="sk-SK" sz="3600" dirty="0" smtClean="0"/>
              <a:t>že On </a:t>
            </a:r>
            <a:r>
              <a:rPr lang="sk-SK" sz="3600" dirty="0"/>
              <a:t>je naším pravým Otcom a my sme Jeho pravými </a:t>
            </a:r>
            <a:r>
              <a:rPr lang="sk-SK" sz="3600" dirty="0" err="1"/>
              <a:t>dietkami</a:t>
            </a:r>
            <a:r>
              <a:rPr lang="sk-SK" sz="3600" dirty="0" smtClean="0"/>
              <a:t>; aby </a:t>
            </a:r>
            <a:r>
              <a:rPr lang="sk-SK" sz="3600" dirty="0"/>
              <a:t>sme Ho smelo a s plnou dôverou prosili, ako </a:t>
            </a:r>
            <a:r>
              <a:rPr lang="sk-SK" sz="3600" dirty="0" err="1"/>
              <a:t>dietky</a:t>
            </a:r>
            <a:r>
              <a:rPr lang="sk-SK" sz="3600" dirty="0"/>
              <a:t> </a:t>
            </a:r>
            <a:r>
              <a:rPr lang="sk-SK" sz="3600" dirty="0" smtClean="0"/>
              <a:t>prosia svojho </a:t>
            </a:r>
            <a:r>
              <a:rPr lang="sk-SK" sz="3600" dirty="0"/>
              <a:t>milého otca</a:t>
            </a:r>
            <a:r>
              <a:rPr lang="sk-SK" sz="3600" dirty="0" smtClean="0"/>
              <a:t>. </a:t>
            </a:r>
            <a:endParaRPr lang="sk-SK" sz="3600" dirty="0"/>
          </a:p>
        </p:txBody>
      </p:sp>
      <p:sp>
        <p:nvSpPr>
          <p:cNvPr id="5" name="Ovál 4"/>
          <p:cNvSpPr/>
          <p:nvPr/>
        </p:nvSpPr>
        <p:spPr>
          <a:xfrm>
            <a:off x="1485900" y="4077072"/>
            <a:ext cx="2160240" cy="1224136"/>
          </a:xfrm>
          <a:prstGeom prst="ellipse">
            <a:avLst/>
          </a:prstGeom>
          <a:solidFill>
            <a:srgbClr val="3C3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9218" name="Picture 2" descr="http://projektzivot.org/wp-content/uploads/father-son1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938" y="2706066"/>
            <a:ext cx="4752975" cy="3182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689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wpcva.org/wp-content/uploads/2014/06/child_father_hand-680x38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393" y="869347"/>
            <a:ext cx="8044839" cy="5207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Otče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3866904" y="869347"/>
            <a:ext cx="3473815" cy="2352079"/>
          </a:xfrm>
        </p:spPr>
        <p:txBody>
          <a:bodyPr>
            <a:normAutofit/>
          </a:bodyPr>
          <a:lstStyle/>
          <a:p>
            <a:r>
              <a:rPr lang="sk-SK" sz="2799" dirty="0">
                <a:solidFill>
                  <a:schemeClr val="bg1"/>
                </a:solidFill>
              </a:rPr>
              <a:t>Božie meno</a:t>
            </a:r>
          </a:p>
          <a:p>
            <a:r>
              <a:rPr lang="sk-SK" sz="2799" dirty="0">
                <a:solidFill>
                  <a:schemeClr val="bg1"/>
                </a:solidFill>
              </a:rPr>
              <a:t>My sme Božie deti</a:t>
            </a:r>
          </a:p>
          <a:p>
            <a:endParaRPr lang="sk-SK" sz="2799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710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 dirty="0"/>
              <a:t>Posväť sa meno Tvoje</a:t>
            </a:r>
            <a:r>
              <a:rPr lang="sk-SK" altLang="sk-SK" dirty="0" smtClean="0"/>
              <a:t>!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1. prosba</a:t>
            </a:r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1608674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Božie meno je aj bez našej modlitby sväté. 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pl-PL" sz="3200" dirty="0"/>
              <a:t>Meno Božie je iste samo osebe sväté, ale my prosíme v </a:t>
            </a:r>
            <a:r>
              <a:rPr lang="pl-PL" sz="3200" dirty="0" smtClean="0"/>
              <a:t>tejto </a:t>
            </a:r>
            <a:r>
              <a:rPr lang="it-IT" sz="3200" dirty="0" smtClean="0"/>
              <a:t>prosbe</a:t>
            </a:r>
            <a:r>
              <a:rPr lang="it-IT" sz="3200" dirty="0"/>
              <a:t>, aby bolo aj pri nás posvätené.</a:t>
            </a:r>
            <a:endParaRPr lang="sk-SK" sz="3200" dirty="0"/>
          </a:p>
          <a:p>
            <a:endParaRPr lang="sk-SK" sz="3200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6398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Ktoré Božie mená poznáte?</a:t>
            </a:r>
            <a:endParaRPr lang="sk-SK" dirty="0"/>
          </a:p>
        </p:txBody>
      </p:sp>
      <p:sp>
        <p:nvSpPr>
          <p:cNvPr id="8" name="Zástupný symbol obsahu 7"/>
          <p:cNvSpPr>
            <a:spLocks noGrp="1"/>
          </p:cNvSpPr>
          <p:nvPr>
            <p:ph idx="1"/>
          </p:nvPr>
        </p:nvSpPr>
        <p:spPr>
          <a:xfrm>
            <a:off x="4294211" y="188640"/>
            <a:ext cx="7894613" cy="6480720"/>
          </a:xfrm>
        </p:spPr>
        <p:txBody>
          <a:bodyPr numCol="3">
            <a:noAutofit/>
          </a:bodyPr>
          <a:lstStyle/>
          <a:p>
            <a:r>
              <a:rPr lang="sk-SK" sz="2200" dirty="0"/>
              <a:t>Trojjediný Pán Boh</a:t>
            </a:r>
          </a:p>
          <a:p>
            <a:r>
              <a:rPr lang="sk-SK" sz="2200" dirty="0"/>
              <a:t>Utešiteľ</a:t>
            </a:r>
          </a:p>
          <a:p>
            <a:r>
              <a:rPr lang="sk-SK" sz="2200" dirty="0"/>
              <a:t>Hospodin</a:t>
            </a:r>
          </a:p>
          <a:p>
            <a:r>
              <a:rPr lang="sk-SK" sz="2200" dirty="0"/>
              <a:t>Záchranca</a:t>
            </a:r>
          </a:p>
          <a:p>
            <a:r>
              <a:rPr lang="sk-SK" sz="2200" dirty="0"/>
              <a:t>Pán Boh</a:t>
            </a:r>
          </a:p>
          <a:p>
            <a:r>
              <a:rPr lang="sk-SK" sz="2200" dirty="0"/>
              <a:t>Boží Syn</a:t>
            </a:r>
          </a:p>
          <a:p>
            <a:r>
              <a:rPr lang="sk-SK" sz="2200" dirty="0"/>
              <a:t>Pán Ježiš</a:t>
            </a:r>
          </a:p>
          <a:p>
            <a:r>
              <a:rPr lang="sk-SK" sz="2200" dirty="0"/>
              <a:t>Ježiš</a:t>
            </a:r>
          </a:p>
          <a:p>
            <a:r>
              <a:rPr lang="sk-SK" sz="2200" dirty="0"/>
              <a:t>Ježiš Kristus</a:t>
            </a:r>
          </a:p>
          <a:p>
            <a:r>
              <a:rPr lang="sk-SK" sz="2200" dirty="0"/>
              <a:t>Syn človeka</a:t>
            </a:r>
          </a:p>
          <a:p>
            <a:r>
              <a:rPr lang="sk-SK" sz="2200" dirty="0"/>
              <a:t>Spasiteľ</a:t>
            </a:r>
          </a:p>
          <a:p>
            <a:r>
              <a:rPr lang="sk-SK" sz="2200" dirty="0"/>
              <a:t>Pán </a:t>
            </a:r>
          </a:p>
          <a:p>
            <a:r>
              <a:rPr lang="sk-SK" sz="2200" dirty="0"/>
              <a:t>Baránok </a:t>
            </a:r>
            <a:r>
              <a:rPr lang="sk-SK" sz="2200" dirty="0" smtClean="0"/>
              <a:t>Boží</a:t>
            </a:r>
          </a:p>
          <a:p>
            <a:r>
              <a:rPr lang="sk-SK" sz="2200" dirty="0" smtClean="0"/>
              <a:t>Alfa </a:t>
            </a:r>
            <a:r>
              <a:rPr lang="sk-SK" sz="2200" dirty="0"/>
              <a:t>a Omega</a:t>
            </a:r>
          </a:p>
          <a:p>
            <a:r>
              <a:rPr lang="sk-SK" sz="2200" dirty="0" err="1"/>
              <a:t>Rabbi</a:t>
            </a:r>
            <a:endParaRPr lang="sk-SK" sz="2200" dirty="0"/>
          </a:p>
          <a:p>
            <a:r>
              <a:rPr lang="sk-SK" sz="2200" dirty="0"/>
              <a:t>Učiteľ</a:t>
            </a:r>
          </a:p>
          <a:p>
            <a:r>
              <a:rPr lang="sk-SK" sz="2200" dirty="0"/>
              <a:t>Hlava cirkvi</a:t>
            </a:r>
          </a:p>
          <a:p>
            <a:r>
              <a:rPr lang="sk-SK" sz="2200" dirty="0"/>
              <a:t>Veľkňaz</a:t>
            </a:r>
          </a:p>
          <a:p>
            <a:r>
              <a:rPr lang="sk-SK" sz="2200" dirty="0"/>
              <a:t>Radca</a:t>
            </a:r>
          </a:p>
          <a:p>
            <a:r>
              <a:rPr lang="sk-SK" sz="2200" dirty="0"/>
              <a:t>Otec</a:t>
            </a:r>
          </a:p>
          <a:p>
            <a:r>
              <a:rPr lang="sk-SK" sz="2200" dirty="0"/>
              <a:t>Posvätiteľ</a:t>
            </a:r>
          </a:p>
          <a:p>
            <a:r>
              <a:rPr lang="sk-SK" sz="2200" dirty="0"/>
              <a:t>Tešiteľ</a:t>
            </a:r>
          </a:p>
          <a:p>
            <a:r>
              <a:rPr lang="sk-SK" sz="2200" dirty="0"/>
              <a:t>Vykupiteľ</a:t>
            </a:r>
          </a:p>
          <a:p>
            <a:r>
              <a:rPr lang="sk-SK" sz="2200" dirty="0"/>
              <a:t>Boží Duch</a:t>
            </a:r>
          </a:p>
          <a:p>
            <a:r>
              <a:rPr lang="sk-SK" sz="2200" dirty="0"/>
              <a:t>Duch Pravdy</a:t>
            </a:r>
          </a:p>
          <a:p>
            <a:r>
              <a:rPr lang="sk-SK" sz="2200" dirty="0"/>
              <a:t>Syn Dávidov</a:t>
            </a:r>
          </a:p>
          <a:p>
            <a:r>
              <a:rPr lang="sk-SK" sz="2200" dirty="0"/>
              <a:t>Kráľ židovský</a:t>
            </a:r>
          </a:p>
          <a:p>
            <a:r>
              <a:rPr lang="sk-SK" sz="2200" dirty="0"/>
              <a:t>Prostredník</a:t>
            </a:r>
          </a:p>
          <a:p>
            <a:r>
              <a:rPr lang="sk-SK" sz="2200" dirty="0"/>
              <a:t>Žiarivá ranná hviezda</a:t>
            </a:r>
          </a:p>
          <a:p>
            <a:r>
              <a:rPr lang="sk-SK" sz="2200" dirty="0"/>
              <a:t>Otče</a:t>
            </a:r>
          </a:p>
          <a:p>
            <a:r>
              <a:rPr lang="sk-SK" sz="2200" dirty="0"/>
              <a:t>Bože</a:t>
            </a:r>
          </a:p>
          <a:p>
            <a:r>
              <a:rPr lang="sk-SK" sz="2200" dirty="0"/>
              <a:t>Pán</a:t>
            </a:r>
          </a:p>
          <a:p>
            <a:r>
              <a:rPr lang="sk-SK" sz="2200" dirty="0"/>
              <a:t>Som, ktorý som.</a:t>
            </a:r>
          </a:p>
          <a:p>
            <a:r>
              <a:rPr lang="sk-SK" sz="2200" dirty="0"/>
              <a:t>Jahve</a:t>
            </a:r>
          </a:p>
          <a:p>
            <a:r>
              <a:rPr lang="sk-SK" sz="2200" dirty="0"/>
              <a:t>Mesiáš</a:t>
            </a:r>
          </a:p>
          <a:p>
            <a:r>
              <a:rPr lang="sk-SK" sz="2200" dirty="0"/>
              <a:t>Stvoriteľ</a:t>
            </a:r>
          </a:p>
          <a:p>
            <a:r>
              <a:rPr lang="sk-SK" sz="2200" dirty="0"/>
              <a:t>Všemohúci Boh</a:t>
            </a:r>
          </a:p>
          <a:p>
            <a:r>
              <a:rPr lang="sk-SK" sz="2200" dirty="0"/>
              <a:t>Hospodin zástupov</a:t>
            </a:r>
          </a:p>
          <a:p>
            <a:r>
              <a:rPr lang="sk-SK" sz="2200" dirty="0" err="1"/>
              <a:t>Adonaj</a:t>
            </a:r>
            <a:endParaRPr lang="sk-SK" sz="2200" dirty="0"/>
          </a:p>
          <a:p>
            <a:r>
              <a:rPr lang="sk-SK" sz="2200" dirty="0" err="1" smtClean="0"/>
              <a:t>Elohim</a:t>
            </a:r>
            <a:endParaRPr lang="sk-SK" sz="2200" dirty="0"/>
          </a:p>
        </p:txBody>
      </p:sp>
    </p:spTree>
    <p:extLst>
      <p:ext uri="{BB962C8B-B14F-4D97-AF65-F5344CB8AC3E}">
        <p14:creationId xmlns:p14="http://schemas.microsoft.com/office/powerpoint/2010/main" val="269602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altLang="sk-SK" dirty="0" smtClean="0"/>
              <a:t>Príď </a:t>
            </a:r>
            <a:r>
              <a:rPr lang="sk-SK" altLang="sk-SK" dirty="0"/>
              <a:t>kráľovstvo Tvoje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2. prosba</a:t>
            </a:r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104505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to znamená?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4000" dirty="0"/>
              <a:t>Kráľovstvo Božie prichádza iste samo od seba aj bez </a:t>
            </a:r>
            <a:r>
              <a:rPr lang="sk-SK" sz="4000" dirty="0"/>
              <a:t>nášho </a:t>
            </a:r>
            <a:r>
              <a:rPr lang="pl-PL" sz="4000" dirty="0"/>
              <a:t>modlenia</a:t>
            </a:r>
            <a:r>
              <a:rPr lang="pl-PL" sz="4000" dirty="0"/>
              <a:t>, ale my prosíme v tejto prosbe, aby prišlo aj k nám.</a:t>
            </a:r>
            <a:endParaRPr lang="sk-SK" sz="4000" dirty="0"/>
          </a:p>
        </p:txBody>
      </p:sp>
      <p:pic>
        <p:nvPicPr>
          <p:cNvPr id="8200" name="Picture 8" descr="http://stpaulsouthington.weebly.com/uploads/2/3/7/8/23783850/242170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clrChange>
              <a:clrFrom>
                <a:srgbClr val="FEF5D4"/>
              </a:clrFrom>
              <a:clrTo>
                <a:srgbClr val="FEF5D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502" y="1238843"/>
            <a:ext cx="6221566" cy="5400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135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Ako sa to deje?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023860" y="2286000"/>
            <a:ext cx="5430592" cy="4023360"/>
          </a:xfrm>
        </p:spPr>
        <p:txBody>
          <a:bodyPr>
            <a:noAutofit/>
          </a:bodyPr>
          <a:lstStyle/>
          <a:p>
            <a:r>
              <a:rPr lang="sk-SK" sz="4000" dirty="0"/>
              <a:t>Keď nám Otec nebeský dáva svojho Ducha Svätého, </a:t>
            </a:r>
            <a:r>
              <a:rPr lang="sk-SK" sz="4000" dirty="0"/>
              <a:t>aby sme </a:t>
            </a:r>
            <a:r>
              <a:rPr lang="sk-SK" sz="4000" dirty="0"/>
              <a:t>Jeho svätému </a:t>
            </a:r>
            <a:r>
              <a:rPr lang="sk-SK" sz="4000" dirty="0"/>
              <a:t>slovu prostredníctvom </a:t>
            </a:r>
            <a:r>
              <a:rPr lang="sk-SK" sz="4000" dirty="0"/>
              <a:t>Jeho milosti </a:t>
            </a:r>
            <a:r>
              <a:rPr lang="sk-SK" sz="4000" dirty="0"/>
              <a:t>verili </a:t>
            </a:r>
            <a:r>
              <a:rPr lang="pl-PL" sz="4000" dirty="0"/>
              <a:t>a </a:t>
            </a:r>
            <a:r>
              <a:rPr lang="pl-PL" sz="4000" dirty="0"/>
              <a:t>pobožne žili tu časne a tam večne.</a:t>
            </a:r>
            <a:endParaRPr lang="sk-SK" sz="4000" dirty="0"/>
          </a:p>
        </p:txBody>
      </p:sp>
      <p:pic>
        <p:nvPicPr>
          <p:cNvPr id="9220" name="Picture 4" descr="The Kingdom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484" y="1127417"/>
            <a:ext cx="5112568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101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081" y="4797152"/>
            <a:ext cx="7770376" cy="1800199"/>
          </a:xfrm>
        </p:spPr>
        <p:txBody>
          <a:bodyPr>
            <a:normAutofit/>
          </a:bodyPr>
          <a:lstStyle/>
          <a:p>
            <a:r>
              <a:rPr lang="sk-SK" altLang="sk-SK" dirty="0" smtClean="0"/>
              <a:t>Buď v</a:t>
            </a:r>
            <a:r>
              <a:rPr lang="pl-PL" sz="5000" dirty="0" smtClean="0"/>
              <a:t>ôľa </a:t>
            </a:r>
            <a:r>
              <a:rPr lang="pl-PL" sz="5000" dirty="0"/>
              <a:t>Tvoja </a:t>
            </a:r>
            <a:r>
              <a:rPr lang="pl-PL" sz="5000" dirty="0" smtClean="0"/>
              <a:t/>
            </a:r>
            <a:br>
              <a:rPr lang="pl-PL" sz="5000" dirty="0" smtClean="0"/>
            </a:br>
            <a:r>
              <a:rPr lang="pl-PL" sz="5000" dirty="0" smtClean="0"/>
              <a:t>ako </a:t>
            </a:r>
            <a:r>
              <a:rPr lang="pl-PL" sz="5000" dirty="0"/>
              <a:t>v nebi, </a:t>
            </a:r>
            <a:r>
              <a:rPr lang="pl-PL" sz="5000" dirty="0" smtClean="0"/>
              <a:t>tak </a:t>
            </a:r>
            <a:r>
              <a:rPr lang="pl-PL" sz="5000" dirty="0"/>
              <a:t>i na zemi</a:t>
            </a:r>
            <a:r>
              <a:rPr lang="pl-PL" sz="5000" dirty="0" smtClean="0"/>
              <a:t>!</a:t>
            </a:r>
            <a:endParaRPr lang="sk-SK" sz="5000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3. prosba</a:t>
            </a:r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401341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</a:t>
            </a:r>
            <a:r>
              <a:rPr lang="sk-SK" dirty="0"/>
              <a:t>to znamená?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sk-SK" sz="4000" dirty="0"/>
              <a:t>Dobrá a milostivá vôľa Božia deje sa isteže i bez </a:t>
            </a:r>
            <a:r>
              <a:rPr lang="sk-SK" sz="4000" dirty="0"/>
              <a:t>nášho </a:t>
            </a:r>
            <a:r>
              <a:rPr lang="pl-PL" sz="4000" dirty="0"/>
              <a:t>modlenia</a:t>
            </a:r>
            <a:r>
              <a:rPr lang="pl-PL" sz="4000" dirty="0"/>
              <a:t>, ale my prosíme v tejto prosbe, aby sa diala i pri nás.</a:t>
            </a:r>
            <a:endParaRPr lang="sk-SK" sz="4000" dirty="0"/>
          </a:p>
        </p:txBody>
      </p:sp>
      <p:pic>
        <p:nvPicPr>
          <p:cNvPr id="3074" name="Picture 2" descr="http://i1207.photobucket.com/albums/bb461/sevenfloor/osare_sempre_venti_contrari_DAnnunzio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22" t="4767" r="19608"/>
          <a:stretch/>
        </p:blipFill>
        <p:spPr bwMode="auto">
          <a:xfrm>
            <a:off x="7574750" y="765498"/>
            <a:ext cx="3780985" cy="5223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3572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Ako sa to deje?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5230316" y="404664"/>
            <a:ext cx="6309908" cy="5868121"/>
          </a:xfrm>
        </p:spPr>
        <p:txBody>
          <a:bodyPr>
            <a:noAutofit/>
          </a:bodyPr>
          <a:lstStyle/>
          <a:p>
            <a:r>
              <a:rPr lang="sk-SK" sz="4000" dirty="0"/>
              <a:t>Keď Boh ruší a znemožňuje každú zlú radu a vôľu, ako </a:t>
            </a:r>
            <a:r>
              <a:rPr lang="sk-SK" sz="4000" dirty="0"/>
              <a:t>je vôľa </a:t>
            </a:r>
            <a:r>
              <a:rPr lang="sk-SK" sz="4000" dirty="0"/>
              <a:t>diabla, sveta a nášho tela, ktorá nám nedovoľuje </a:t>
            </a:r>
            <a:r>
              <a:rPr lang="sk-SK" sz="4000" dirty="0"/>
              <a:t>Božie meno </a:t>
            </a:r>
            <a:r>
              <a:rPr lang="sk-SK" sz="4000" dirty="0"/>
              <a:t>posväcovať a Jeho kráľovstvu k nám prichádzať, ale </a:t>
            </a:r>
            <a:r>
              <a:rPr lang="sk-SK" sz="4000" dirty="0"/>
              <a:t>nás posilňuje </a:t>
            </a:r>
            <a:r>
              <a:rPr lang="sk-SK" sz="4000" dirty="0"/>
              <a:t>a pevne zachováva vo svojom slove a viere až </a:t>
            </a:r>
            <a:r>
              <a:rPr lang="sk-SK" sz="4000" dirty="0"/>
              <a:t>do konca </a:t>
            </a:r>
            <a:r>
              <a:rPr lang="sk-SK" sz="4000" dirty="0"/>
              <a:t>života. To je Jeho milostivá a dobrá vôľa.</a:t>
            </a:r>
          </a:p>
        </p:txBody>
      </p:sp>
      <p:pic>
        <p:nvPicPr>
          <p:cNvPr id="4098" name="Picture 2" descr="https://encrypted-tbn3.gstatic.com/images?q=tbn:ANd9GcTmTTut7F-rypCt8TU_mfs_fCfl1Yn9Gvj2YpEmlLdUiFw1aFyr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7" r="19066"/>
          <a:stretch/>
        </p:blipFill>
        <p:spPr bwMode="auto">
          <a:xfrm>
            <a:off x="1024398" y="1746701"/>
            <a:ext cx="3908162" cy="486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10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081" y="4797152"/>
            <a:ext cx="7770376" cy="1800199"/>
          </a:xfrm>
        </p:spPr>
        <p:txBody>
          <a:bodyPr>
            <a:normAutofit/>
          </a:bodyPr>
          <a:lstStyle/>
          <a:p>
            <a:r>
              <a:rPr lang="sk-SK" altLang="sk-SK" dirty="0" smtClean="0"/>
              <a:t>Chlieb </a:t>
            </a:r>
            <a:r>
              <a:rPr lang="sk-SK" altLang="sk-SK" sz="5000" dirty="0"/>
              <a:t>náš každodenný </a:t>
            </a:r>
            <a:r>
              <a:rPr lang="sk-SK" altLang="sk-SK" sz="5000" dirty="0" smtClean="0"/>
              <a:t/>
            </a:r>
            <a:br>
              <a:rPr lang="sk-SK" altLang="sk-SK" sz="5000" dirty="0" smtClean="0"/>
            </a:br>
            <a:r>
              <a:rPr lang="sk-SK" altLang="sk-SK" sz="5000" dirty="0" smtClean="0"/>
              <a:t>daj </a:t>
            </a:r>
            <a:r>
              <a:rPr lang="sk-SK" altLang="sk-SK" sz="5000" dirty="0"/>
              <a:t>nám dnes</a:t>
            </a:r>
            <a:r>
              <a:rPr lang="sk-SK" altLang="sk-SK" sz="5000" dirty="0" smtClean="0"/>
              <a:t>!</a:t>
            </a:r>
            <a:endParaRPr lang="sk-SK" sz="5000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4</a:t>
            </a:r>
            <a:r>
              <a:rPr lang="sk-SK" sz="3200" dirty="0" smtClean="0"/>
              <a:t>. prosba</a:t>
            </a:r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975172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to znamená?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sk-SK" sz="3600" dirty="0"/>
              <a:t>Boh dáva každodenný chlieb síce aj bez nášho </a:t>
            </a:r>
            <a:r>
              <a:rPr lang="sk-SK" sz="3600" dirty="0"/>
              <a:t>modlenia všetkým</a:t>
            </a:r>
            <a:r>
              <a:rPr lang="sk-SK" sz="3600" dirty="0"/>
              <a:t>, aj zlým ľuďom, ale my prosíme v tejto prosbe, </a:t>
            </a:r>
            <a:r>
              <a:rPr lang="sk-SK" sz="3600" dirty="0"/>
              <a:t>aby nám </a:t>
            </a:r>
            <a:r>
              <a:rPr lang="sk-SK" sz="3600" dirty="0"/>
              <a:t>to dal poznať a (tak) s vďakou prijímať náš </a:t>
            </a:r>
            <a:r>
              <a:rPr lang="sk-SK" sz="3600" dirty="0"/>
              <a:t>každodenný chlieb</a:t>
            </a:r>
            <a:r>
              <a:rPr lang="sk-SK" sz="3600" dirty="0"/>
              <a:t>.</a:t>
            </a:r>
          </a:p>
        </p:txBody>
      </p:sp>
      <p:pic>
        <p:nvPicPr>
          <p:cNvPr id="2050" name="Picture 2" descr="http://www.info.6f.sk/wp-content/uploads/2013/06/chlieb01-5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88050" y="1700808"/>
            <a:ext cx="5840559" cy="4377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285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Čo </a:t>
            </a:r>
            <a:r>
              <a:rPr lang="pl-PL" dirty="0"/>
              <a:t>je to chlieb každodenný?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023860" y="1844824"/>
            <a:ext cx="6726736" cy="4464536"/>
          </a:xfrm>
        </p:spPr>
        <p:txBody>
          <a:bodyPr>
            <a:noAutofit/>
          </a:bodyPr>
          <a:lstStyle/>
          <a:p>
            <a:r>
              <a:rPr lang="sk-SK" sz="3200" dirty="0"/>
              <a:t>Všetko, čo patrí k výžive tela a našim potrebám, ako pokrm</a:t>
            </a:r>
            <a:r>
              <a:rPr lang="sk-SK" sz="3200" dirty="0" smtClean="0"/>
              <a:t>, nápoj</a:t>
            </a:r>
            <a:r>
              <a:rPr lang="sk-SK" sz="3200" dirty="0"/>
              <a:t>, odev, obuv, dom i dvor, pole, dobytok, </a:t>
            </a:r>
            <a:r>
              <a:rPr lang="sk-SK" sz="3200" dirty="0" smtClean="0"/>
              <a:t>peniaze, majetok</a:t>
            </a:r>
            <a:r>
              <a:rPr lang="sk-SK" sz="3200" dirty="0"/>
              <a:t>, verná manželka (verný manžel), dobré </a:t>
            </a:r>
            <a:r>
              <a:rPr lang="sk-SK" sz="3200" dirty="0" err="1"/>
              <a:t>dietky</a:t>
            </a:r>
            <a:r>
              <a:rPr lang="sk-SK" sz="3200" dirty="0" smtClean="0"/>
              <a:t>, zbožná </a:t>
            </a:r>
            <a:r>
              <a:rPr lang="sk-SK" sz="3200" dirty="0"/>
              <a:t>domácnosť, dobrá a spravodlivá vrchnosť, dobrá vláda</a:t>
            </a:r>
            <a:r>
              <a:rPr lang="sk-SK" sz="3200" dirty="0" smtClean="0"/>
              <a:t>, dobré </a:t>
            </a:r>
            <a:r>
              <a:rPr lang="sk-SK" sz="3200" dirty="0"/>
              <a:t>povetrie, pokoj, zdravie, striedmosť, možnosť </a:t>
            </a:r>
            <a:r>
              <a:rPr lang="sk-SK" sz="3200" dirty="0" smtClean="0"/>
              <a:t>poctivo pracovať</a:t>
            </a:r>
            <a:r>
              <a:rPr lang="sk-SK" sz="3200" dirty="0"/>
              <a:t>, dobrí priatelia, verní susedia a iné podobné veci.</a:t>
            </a:r>
          </a:p>
        </p:txBody>
      </p:sp>
      <p:pic>
        <p:nvPicPr>
          <p:cNvPr id="3076" name="Picture 4" descr="http://www.antonantol.sk/images/produkty5/png1200/15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02524" y="1052736"/>
            <a:ext cx="5396457" cy="4245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422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081" y="4797152"/>
            <a:ext cx="7770376" cy="1800199"/>
          </a:xfrm>
        </p:spPr>
        <p:txBody>
          <a:bodyPr>
            <a:normAutofit/>
          </a:bodyPr>
          <a:lstStyle/>
          <a:p>
            <a:r>
              <a:rPr lang="sk-SK" altLang="sk-SK" dirty="0" smtClean="0"/>
              <a:t>A odpusť </a:t>
            </a:r>
            <a:r>
              <a:rPr lang="sk-SK" altLang="sk-SK" sz="5000" dirty="0"/>
              <a:t>nám viny </a:t>
            </a:r>
            <a:r>
              <a:rPr lang="sk-SK" altLang="sk-SK" sz="5000" dirty="0"/>
              <a:t>naše</a:t>
            </a:r>
            <a:r>
              <a:rPr lang="pl-PL" sz="5000" dirty="0"/>
              <a:t>, ako aj my odpúšťame </a:t>
            </a:r>
            <a:r>
              <a:rPr lang="pl-PL" sz="5000" dirty="0" smtClean="0"/>
              <a:t>vinníkom </a:t>
            </a:r>
            <a:r>
              <a:rPr lang="sk-SK" sz="5000" dirty="0" smtClean="0"/>
              <a:t>svojim</a:t>
            </a:r>
            <a:r>
              <a:rPr lang="sk-SK" sz="5000" dirty="0"/>
              <a:t>!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5. prosba</a:t>
            </a:r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279043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to znamená?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023860" y="1844824"/>
            <a:ext cx="6366696" cy="4464536"/>
          </a:xfrm>
        </p:spPr>
        <p:txBody>
          <a:bodyPr>
            <a:noAutofit/>
          </a:bodyPr>
          <a:lstStyle/>
          <a:p>
            <a:r>
              <a:rPr lang="sk-SK" sz="3200" dirty="0"/>
              <a:t>V tejto prosbe prosíme, aby Otec nebeský nehľadel na </a:t>
            </a:r>
            <a:r>
              <a:rPr lang="sk-SK" sz="3200" dirty="0" smtClean="0"/>
              <a:t>naše hriechy </a:t>
            </a:r>
            <a:r>
              <a:rPr lang="sk-SK" sz="3200" dirty="0"/>
              <a:t>a neodmietal naše prosby; lebo nie sme hodní ničoho</a:t>
            </a:r>
            <a:r>
              <a:rPr lang="sk-SK" sz="3200" dirty="0" smtClean="0"/>
              <a:t>, </a:t>
            </a:r>
            <a:r>
              <a:rPr lang="pl-PL" sz="3200" dirty="0" smtClean="0"/>
              <a:t>za </a:t>
            </a:r>
            <a:r>
              <a:rPr lang="pl-PL" sz="3200" dirty="0"/>
              <a:t>čo prosíme a ani si to nezasluhujeme, ale aby nám to </a:t>
            </a:r>
            <a:r>
              <a:rPr lang="pl-PL" sz="3200" dirty="0" smtClean="0"/>
              <a:t>všetko </a:t>
            </a:r>
            <a:r>
              <a:rPr lang="sk-SK" sz="3200" dirty="0" smtClean="0"/>
              <a:t>dal </a:t>
            </a:r>
            <a:r>
              <a:rPr lang="sk-SK" sz="3200" dirty="0"/>
              <a:t>zo svojej milosti; lebo my každý deň mnoho hrešíme a </a:t>
            </a:r>
            <a:r>
              <a:rPr lang="sk-SK" sz="3200" dirty="0" smtClean="0"/>
              <a:t>len samý </a:t>
            </a:r>
            <a:r>
              <a:rPr lang="sk-SK" sz="3200" dirty="0"/>
              <a:t>trest </a:t>
            </a:r>
            <a:r>
              <a:rPr lang="sk-SK" sz="3200" dirty="0" smtClean="0"/>
              <a:t>si zasluhujeme</a:t>
            </a:r>
            <a:r>
              <a:rPr lang="sk-SK" sz="3200" dirty="0"/>
              <a:t>. Tak chceme aj my srdečne </a:t>
            </a:r>
            <a:r>
              <a:rPr lang="sk-SK" sz="3200" dirty="0" smtClean="0"/>
              <a:t>odpúšťať a </a:t>
            </a:r>
            <a:r>
              <a:rPr lang="sk-SK" sz="3200" dirty="0"/>
              <a:t>dobre činiť tým, ktorí by sa proti nám prehrešili.</a:t>
            </a:r>
          </a:p>
        </p:txBody>
      </p:sp>
      <p:pic>
        <p:nvPicPr>
          <p:cNvPr id="4098" name="Picture 2" descr="http://www.gazetebalikesir.com/images/upload/s%C3%BCper%20ay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526" y="1708368"/>
            <a:ext cx="4541533" cy="4384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014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081" y="4797152"/>
            <a:ext cx="7770376" cy="1800199"/>
          </a:xfrm>
        </p:spPr>
        <p:txBody>
          <a:bodyPr>
            <a:normAutofit/>
          </a:bodyPr>
          <a:lstStyle/>
          <a:p>
            <a:r>
              <a:rPr lang="pl-PL" dirty="0" smtClean="0"/>
              <a:t>I </a:t>
            </a:r>
            <a:r>
              <a:rPr lang="pl-PL" dirty="0"/>
              <a:t>neuvoď nás do pokušenia!</a:t>
            </a:r>
            <a:endParaRPr lang="sk-SK" sz="5000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6. prosba</a:t>
            </a:r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810040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fotky.sme.sk/foto/294381/pichlave-pokuseni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859" y="2208356"/>
            <a:ext cx="5966223" cy="3977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to znamená?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6990082" y="1052736"/>
            <a:ext cx="4966970" cy="5424624"/>
          </a:xfrm>
        </p:spPr>
        <p:txBody>
          <a:bodyPr>
            <a:noAutofit/>
          </a:bodyPr>
          <a:lstStyle/>
          <a:p>
            <a:r>
              <a:rPr lang="pl-PL" sz="3200" dirty="0"/>
              <a:t>Boh síce nikoho nepokúša, ale my prosíme v tejto prosbe, </a:t>
            </a:r>
            <a:r>
              <a:rPr lang="pl-PL" sz="3200" dirty="0" smtClean="0"/>
              <a:t>aby </a:t>
            </a:r>
            <a:r>
              <a:rPr lang="sk-SK" sz="3200" dirty="0" smtClean="0"/>
              <a:t>nás </a:t>
            </a:r>
            <a:r>
              <a:rPr lang="sk-SK" sz="3200" dirty="0"/>
              <a:t>On sám ráčil ochrániť a </a:t>
            </a:r>
            <a:r>
              <a:rPr lang="pl-PL" sz="3200" dirty="0"/>
              <a:t>zachovať, aby nás diabol, (zlý</a:t>
            </a:r>
            <a:r>
              <a:rPr lang="pl-PL" sz="3200" dirty="0" smtClean="0"/>
              <a:t>) svet </a:t>
            </a:r>
            <a:r>
              <a:rPr lang="sk-SK" sz="3200" dirty="0" smtClean="0"/>
              <a:t>a </a:t>
            </a:r>
            <a:r>
              <a:rPr lang="sk-SK" sz="3200" dirty="0"/>
              <a:t>naše telo nesklamali a nezviedli z pravej viery k povere</a:t>
            </a:r>
            <a:r>
              <a:rPr lang="sk-SK" sz="3200" dirty="0" smtClean="0"/>
              <a:t>, zúfalstvu </a:t>
            </a:r>
            <a:r>
              <a:rPr lang="sk-SK" sz="3200" dirty="0"/>
              <a:t>a iným ťažkým hriechom </a:t>
            </a:r>
            <a:r>
              <a:rPr lang="sk-SK" sz="3200" dirty="0" smtClean="0"/>
              <a:t>a </a:t>
            </a:r>
            <a:r>
              <a:rPr lang="sk-SK" sz="3200" dirty="0" err="1" smtClean="0"/>
              <a:t>nešľachetnostiam</a:t>
            </a:r>
            <a:r>
              <a:rPr lang="sk-SK" sz="3200" dirty="0"/>
              <a:t>; a </a:t>
            </a:r>
            <a:r>
              <a:rPr lang="sk-SK" sz="3200" dirty="0" smtClean="0"/>
              <a:t>keby sme </a:t>
            </a:r>
            <a:r>
              <a:rPr lang="sk-SK" sz="3200" dirty="0"/>
              <a:t>nimi boli niekedy pokúšaní, aby sme predsa </a:t>
            </a:r>
            <a:r>
              <a:rPr lang="sk-SK" sz="3200" dirty="0" smtClean="0"/>
              <a:t>obstáli a </a:t>
            </a:r>
            <a:r>
              <a:rPr lang="sk-SK" sz="3200" dirty="0"/>
              <a:t>napokon zvíťazili</a:t>
            </a:r>
            <a:r>
              <a:rPr lang="sk-SK" sz="3200" dirty="0" smtClean="0"/>
              <a:t>. </a:t>
            </a:r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397198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081" y="4797152"/>
            <a:ext cx="7770376" cy="1800199"/>
          </a:xfrm>
        </p:spPr>
        <p:txBody>
          <a:bodyPr>
            <a:normAutofit/>
          </a:bodyPr>
          <a:lstStyle/>
          <a:p>
            <a:r>
              <a:rPr lang="sk-SK" dirty="0" smtClean="0"/>
              <a:t>Ale </a:t>
            </a:r>
            <a:r>
              <a:rPr lang="sk-SK" dirty="0"/>
              <a:t>zbav nás zlého!</a:t>
            </a:r>
            <a:endParaRPr lang="sk-SK" sz="5000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7. prosba</a:t>
            </a:r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312938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to znamená?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6814492" y="1340768"/>
            <a:ext cx="4968552" cy="5031472"/>
          </a:xfrm>
        </p:spPr>
        <p:txBody>
          <a:bodyPr>
            <a:noAutofit/>
          </a:bodyPr>
          <a:lstStyle/>
          <a:p>
            <a:r>
              <a:rPr lang="sk-SK" sz="3200" dirty="0"/>
              <a:t>V tejto prosbe súhrnne prosíme, aby nás Otec </a:t>
            </a:r>
            <a:r>
              <a:rPr lang="sk-SK" sz="3200" dirty="0" smtClean="0"/>
              <a:t>nebeský</a:t>
            </a:r>
            <a:r>
              <a:rPr lang="pl-PL" sz="3200" dirty="0" smtClean="0"/>
              <a:t>vyslobodil </a:t>
            </a:r>
            <a:r>
              <a:rPr lang="pl-PL" sz="3200" dirty="0"/>
              <a:t>od všetkého zlého na tele i duši, na </a:t>
            </a:r>
            <a:r>
              <a:rPr lang="pl-PL" sz="3200" dirty="0" smtClean="0"/>
              <a:t>majetku </a:t>
            </a:r>
            <a:r>
              <a:rPr lang="sk-SK" sz="3200" dirty="0" smtClean="0"/>
              <a:t>i </a:t>
            </a:r>
            <a:r>
              <a:rPr lang="sk-SK" sz="3200" dirty="0"/>
              <a:t>cti; a konečne, keď príde hodina našej smrti, aby nám </a:t>
            </a:r>
            <a:r>
              <a:rPr lang="sk-SK" sz="3200" dirty="0" smtClean="0"/>
              <a:t>dal blahoslavene </a:t>
            </a:r>
            <a:r>
              <a:rPr lang="sk-SK" sz="3200" dirty="0"/>
              <a:t>skonať a aby nás z tohto plačlivého </a:t>
            </a:r>
            <a:r>
              <a:rPr lang="sk-SK" sz="3200" dirty="0" smtClean="0"/>
              <a:t>údolia </a:t>
            </a:r>
            <a:r>
              <a:rPr lang="pt-BR" sz="3200" dirty="0" smtClean="0"/>
              <a:t>milostivo </a:t>
            </a:r>
            <a:r>
              <a:rPr lang="pt-BR" sz="3200" dirty="0"/>
              <a:t>prijal k sebe do neba.</a:t>
            </a:r>
            <a:endParaRPr lang="sk-SK" sz="3200" dirty="0"/>
          </a:p>
        </p:txBody>
      </p:sp>
      <p:pic>
        <p:nvPicPr>
          <p:cNvPr id="6146" name="Picture 2" descr="http://obrazky.4ever.sk/data/download/kreslene/temne-umenie/lebka,-smrt-145311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47"/>
          <a:stretch/>
        </p:blipFill>
        <p:spPr bwMode="auto">
          <a:xfrm>
            <a:off x="1007961" y="2341240"/>
            <a:ext cx="5595548" cy="3917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851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081" y="4797152"/>
            <a:ext cx="7770376" cy="1800199"/>
          </a:xfrm>
        </p:spPr>
        <p:txBody>
          <a:bodyPr>
            <a:normAutofit/>
          </a:bodyPr>
          <a:lstStyle/>
          <a:p>
            <a:r>
              <a:rPr lang="sk-SK" dirty="0" smtClean="0"/>
              <a:t>Lebo </a:t>
            </a:r>
            <a:r>
              <a:rPr lang="sk-SK" dirty="0"/>
              <a:t>Tvoje je kráľovstvo i moc, 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>i </a:t>
            </a:r>
            <a:r>
              <a:rPr lang="sk-SK" dirty="0"/>
              <a:t>sláva naveky. Amen.</a:t>
            </a:r>
            <a:endParaRPr lang="sk-SK" sz="5000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záver</a:t>
            </a:r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283402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Čo to znamená?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023860" y="2286000"/>
            <a:ext cx="5430592" cy="4023360"/>
          </a:xfrm>
        </p:spPr>
        <p:txBody>
          <a:bodyPr>
            <a:noAutofit/>
          </a:bodyPr>
          <a:lstStyle/>
          <a:p>
            <a:r>
              <a:rPr lang="sk-SK" sz="3200" dirty="0" smtClean="0"/>
              <a:t>Aby </a:t>
            </a:r>
            <a:r>
              <a:rPr lang="sk-SK" sz="3200" dirty="0"/>
              <a:t>som si bol istý, že takéto prosby sú môjmu </a:t>
            </a:r>
            <a:r>
              <a:rPr lang="sk-SK" sz="3200" dirty="0" smtClean="0"/>
              <a:t>nebeskému Otcovi </a:t>
            </a:r>
            <a:r>
              <a:rPr lang="sk-SK" sz="3200" dirty="0"/>
              <a:t>príjemné a že ich vypočuje; lebo On sám tak sa </a:t>
            </a:r>
            <a:r>
              <a:rPr lang="sk-SK" sz="3200" dirty="0" smtClean="0"/>
              <a:t>nám prikázal </a:t>
            </a:r>
            <a:r>
              <a:rPr lang="sk-SK" sz="3200" dirty="0"/>
              <a:t>modliť a sľúbil, že nás chce vypočuť</a:t>
            </a:r>
            <a:r>
              <a:rPr lang="sk-SK" sz="3200" dirty="0" smtClean="0"/>
              <a:t>. Amen</a:t>
            </a:r>
            <a:r>
              <a:rPr lang="sk-SK" sz="3200" dirty="0"/>
              <a:t>, amen znamená: Iste, iste, tak sa to má stať</a:t>
            </a:r>
            <a:r>
              <a:rPr lang="sk-SK" sz="3200" dirty="0" smtClean="0"/>
              <a:t>! </a:t>
            </a:r>
            <a:endParaRPr lang="sk-SK" sz="3200" dirty="0"/>
          </a:p>
        </p:txBody>
      </p:sp>
      <p:pic>
        <p:nvPicPr>
          <p:cNvPr id="7170" name="Picture 2" descr="http://mojeparty.cz/data/USR_038_DEFAULT/Koruna_kralovska_10830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912" y="1399779"/>
            <a:ext cx="4681139" cy="4681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011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magnificat.sk/wp-content/uploads/2015/01/modlitb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284" y="1916832"/>
            <a:ext cx="10933282" cy="4777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Amen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125860" y="2348880"/>
            <a:ext cx="4387977" cy="3762294"/>
          </a:xfrm>
        </p:spPr>
        <p:txBody>
          <a:bodyPr>
            <a:normAutofit/>
          </a:bodyPr>
          <a:lstStyle/>
          <a:p>
            <a:r>
              <a:rPr lang="sk-SK" sz="3999" cap="all" spc="1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Čo to znamená?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125860" y="3676690"/>
            <a:ext cx="5676945" cy="5184648"/>
          </a:xfrm>
        </p:spPr>
        <p:txBody>
          <a:bodyPr>
            <a:normAutofit/>
          </a:bodyPr>
          <a:lstStyle/>
          <a:p>
            <a:r>
              <a:rPr lang="sk-SK" altLang="sk-SK" sz="3600" dirty="0"/>
              <a:t>pravda</a:t>
            </a:r>
            <a:endParaRPr lang="sk-SK" altLang="sk-SK" sz="3600" dirty="0"/>
          </a:p>
          <a:p>
            <a:r>
              <a:rPr lang="sk-SK" altLang="sk-SK" sz="3600" dirty="0"/>
              <a:t>áno</a:t>
            </a:r>
          </a:p>
          <a:p>
            <a:r>
              <a:rPr lang="sk-SK" altLang="sk-SK" sz="3600" dirty="0"/>
              <a:t>iste</a:t>
            </a:r>
          </a:p>
          <a:p>
            <a:r>
              <a:rPr lang="sk-SK" altLang="sk-SK" sz="3600" dirty="0"/>
              <a:t>nech sa stane</a:t>
            </a:r>
          </a:p>
          <a:p>
            <a:endParaRPr lang="sk-SK" sz="4000" dirty="0"/>
          </a:p>
        </p:txBody>
      </p:sp>
    </p:spTree>
    <p:extLst>
      <p:ext uri="{BB962C8B-B14F-4D97-AF65-F5344CB8AC3E}">
        <p14:creationId xmlns:p14="http://schemas.microsoft.com/office/powerpoint/2010/main" val="984161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 defTabSz="914400">
              <a:lnSpc>
                <a:spcPct val="80000"/>
              </a:lnSpc>
              <a:spcBef>
                <a:spcPts val="0"/>
              </a:spcBef>
              <a:buNone/>
            </a:pPr>
            <a:r>
              <a:rPr lang="sk-SK" sz="6600" b="0" i="0" spc="100" baseline="0" dirty="0" smtClean="0">
                <a:solidFill>
                  <a:schemeClr val="tx1"/>
                </a:solidFill>
                <a:latin typeface="Corbel"/>
                <a:ea typeface="+mj-ea"/>
                <a:cs typeface="+mj-cs"/>
              </a:rPr>
              <a:t>Otčenáš</a:t>
            </a:r>
            <a:endParaRPr lang="sk-SK" sz="6600" b="0" i="0" spc="100" baseline="0" dirty="0">
              <a:solidFill>
                <a:schemeClr val="tx1"/>
              </a:solidFill>
              <a:latin typeface="Corbel"/>
              <a:ea typeface="+mj-ea"/>
              <a:cs typeface="+mj-cs"/>
            </a:endParaRPr>
          </a:p>
        </p:txBody>
      </p:sp>
      <p:sp>
        <p:nvSpPr>
          <p:cNvPr id="4" name="Podnadpis 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sk-SK" sz="3600" b="0" i="0" spc="200" baseline="0" dirty="0" smtClean="0">
                <a:solidFill>
                  <a:schemeClr val="tx1"/>
                </a:solidFill>
              </a:rPr>
              <a:t>Modlitba Pánova</a:t>
            </a:r>
            <a:endParaRPr lang="sk-SK" sz="3600" b="0" i="0" spc="200" baseline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112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ál">
  <a:themeElements>
    <a:clrScheme name="Integrál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Integrá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á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A41AC481-B287-49C8-90EF-C669597D2D0A}"/>
    </a:ext>
  </a:extLst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Digital Blue Tunne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Digital Blue Tunne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E257D54-B65D-4775-8A47-BF76CA13EE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932</Words>
  <Application>Microsoft Office PowerPoint</Application>
  <PresentationFormat>Vlastná</PresentationFormat>
  <Paragraphs>108</Paragraphs>
  <Slides>29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29</vt:i4>
      </vt:variant>
    </vt:vector>
  </HeadingPairs>
  <TitlesOfParts>
    <vt:vector size="35" baseType="lpstr">
      <vt:lpstr>Arial</vt:lpstr>
      <vt:lpstr>Corbel</vt:lpstr>
      <vt:lpstr>Tw Cen MT</vt:lpstr>
      <vt:lpstr>Tw Cen MT Condensed</vt:lpstr>
      <vt:lpstr>Wingdings 3</vt:lpstr>
      <vt:lpstr>Integrál</vt:lpstr>
      <vt:lpstr>Otčenáš</vt:lpstr>
      <vt:lpstr>príbeh</vt:lpstr>
      <vt:lpstr>Učeníci prosili Ježiša, aby ich naučil modliť sa. </vt:lpstr>
      <vt:lpstr>Modlitbu pánovu delíme na:</vt:lpstr>
      <vt:lpstr>Otče náš, ktorý si v nebesiach!</vt:lpstr>
      <vt:lpstr>Čo to znamená? </vt:lpstr>
      <vt:lpstr>Otče</vt:lpstr>
      <vt:lpstr>Posväť sa meno Tvoje!</vt:lpstr>
      <vt:lpstr>Božie meno je aj bez našej modlitby sväté. </vt:lpstr>
      <vt:lpstr>Ktoré Božie mená poznáte?</vt:lpstr>
      <vt:lpstr>Príď kráľovstvo Tvoje</vt:lpstr>
      <vt:lpstr>Čo to znamená? </vt:lpstr>
      <vt:lpstr>Ako sa to deje?</vt:lpstr>
      <vt:lpstr>Buď vôľa Tvoja  ako v nebi, tak i na zemi!</vt:lpstr>
      <vt:lpstr>Čo to znamená?</vt:lpstr>
      <vt:lpstr>Ako sa to deje?</vt:lpstr>
      <vt:lpstr>Chlieb náš každodenný  daj nám dnes!</vt:lpstr>
      <vt:lpstr>Čo to znamená?</vt:lpstr>
      <vt:lpstr>Čo je to chlieb každodenný?</vt:lpstr>
      <vt:lpstr>A odpusť nám viny naše, ako aj my odpúšťame vinníkom svojim!</vt:lpstr>
      <vt:lpstr>Čo to znamená?</vt:lpstr>
      <vt:lpstr>I neuvoď nás do pokušenia!</vt:lpstr>
      <vt:lpstr>Čo to znamená?</vt:lpstr>
      <vt:lpstr>Ale zbav nás zlého!</vt:lpstr>
      <vt:lpstr>Čo to znamená?</vt:lpstr>
      <vt:lpstr>Lebo Tvoje je kráľovstvo i moc,  i sláva naveky. Amen.</vt:lpstr>
      <vt:lpstr>Čo to znamená?</vt:lpstr>
      <vt:lpstr>Amen</vt:lpstr>
      <vt:lpstr>Otčenáš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2016-03-17T08:41:00Z</dcterms:created>
  <dcterms:modified xsi:type="dcterms:W3CDTF">2016-04-14T08:27:50Z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TC028952619991</vt:lpwstr>
  </property>
</Properties>
</file>