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61" r:id="rId3"/>
    <p:sldId id="283" r:id="rId4"/>
    <p:sldId id="284" r:id="rId5"/>
    <p:sldId id="285" r:id="rId6"/>
    <p:sldId id="286" r:id="rId7"/>
    <p:sldId id="29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7" r:id="rId17"/>
    <p:sldId id="29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725"/>
    <a:srgbClr val="75A51F"/>
    <a:srgbClr val="99CE2C"/>
    <a:srgbClr val="97CD31"/>
    <a:srgbClr val="189322"/>
    <a:srgbClr val="FCFB9A"/>
    <a:srgbClr val="F9F5AE"/>
    <a:srgbClr val="FCF872"/>
    <a:srgbClr val="FBFABF"/>
    <a:srgbClr val="87B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08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0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sk-SK" smtClean="0"/>
              <a:t>31.05.2018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sk-SK" smtClean="0"/>
              <a:t>31.05.2018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Rovná spojnica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ovná spojnica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ovná spojnica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Skupina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Rovná spojnica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ovná spojnica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ovná spojnica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ovná spojnica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Skupina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Rovná spojnica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Rovná spojnica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ovná spojnica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ovná spojnica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ovná spojnica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Rovná spojnica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ovná spojnica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ovná spojnica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ovná spojnica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ovná spojnica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Skupina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Rovná spojnica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ovná spojnica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ovná spojnica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ovná spojnica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nica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Skupina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Rovná spojnica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Rovná spojnica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ovná spojnica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ovná spojnica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ovná spojnica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Rovná spojnica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ovná spojnica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ovná spojnica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ovná spojnica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  <a:endParaRPr lang="sk-SK" dirty="0"/>
          </a:p>
        </p:txBody>
      </p:sp>
      <p:cxnSp>
        <p:nvCxnSpPr>
          <p:cNvPr id="58" name="Rovná spojnica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sk-SK" smtClean="0"/>
              <a:t>31.05.2018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sk-SK" smtClean="0"/>
              <a:t>31.05.2018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sk-SK" smtClean="0"/>
              <a:t>31.05.2018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Rovná spojnica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ovná spojnica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ovná spojnica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Skupina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Rovná spojnica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ovná spojnica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ovná spojnica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ovná spojnica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Skupina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Rovná spojnica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ovná spojnica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ovná spojnica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ovná spojnica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ovná spojnica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Rovná spojnica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ovná spojnica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ovná spojnica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ovná spojnica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ovná spojnica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Skupina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Rovná spojnica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ovná spojnica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ovná spojnica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nica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ovná spojnica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Skupina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Rovná spojnica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ovná spojnica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ovná spojnica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ovná spojnica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ovná spojnica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Rovná spojnica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ovná spojnica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ovná spojnica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ovná spojnica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cxnSp>
        <p:nvCxnSpPr>
          <p:cNvPr id="58" name="Rovná spojnica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sk-SK" smtClean="0"/>
              <a:t>31.05.2018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sk-SK" smtClean="0"/>
              <a:t>31.05.2018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sk-SK" smtClean="0"/>
              <a:t>31.05.2018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Skupina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Rovná spojnica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Rovná spojnica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Rovná spojnica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Rovná spojnica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Rovná spojnica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Rovná spojnica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Rovná spojnica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Rovná spojnica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Rovná spojnica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Rovná spojnica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Rovná spojnica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Rovná spojnica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Rovná spojnica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Rovná spojnica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Rovná spojnica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Rovná spojnica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Skupina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Rovná spojnica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Rovná spojnica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Rovná spojnica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Rovná spojnica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Rovná spojnica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Skupina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Rovná spojnica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Rovná spojnica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Rovná spojnica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Rovná spojnica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Rovná spojnica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Rovná spojnica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Rovná spojnica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Rovná spojnica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Rovná spojnica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Rovná spojnica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Skupina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Rovná spojnica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Rovná spojnica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Rovná spojnica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Rovná spojnica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Rovná spojnica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Skupina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Rovná spojnica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Rovná spojnica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Rovná spojnica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Rovná spojnica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Rovná spojnica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Rovná spojnica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Rovná spojnica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Rovná spojnica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Rovná spojnica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Rovná spojnica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Zástupný symbol dátumu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sk-SK" smtClean="0"/>
              <a:t>31.05.2018</a:t>
            </a:fld>
            <a:endParaRPr lang="sk-SK" dirty="0"/>
          </a:p>
        </p:txBody>
      </p:sp>
      <p:sp>
        <p:nvSpPr>
          <p:cNvPr id="213" name="Zástupný symbol päty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14" name="Zástupný symbol čísla snímky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Rovná spojnica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ovná spojnica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ovná spojnica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ovná spojnica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Skupina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Rovná spojnica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ovná spojnica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ovná spojnica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ovná spojnica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Skupina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Rovná spojnica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ovná spojnica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ovná spojnica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Rovná spojnica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Rovná spojnica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Rovná spojnica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ovná spojnica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ovná spojnica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ovná spojnica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Rovná spojnica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Skupina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Rovná spojnica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nica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ovná spojnica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ovná spojnica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ovná spojnica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Skupina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Rovná spojnica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ovná spojnica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ovná spojnica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ovná spojnica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Rovná spojnica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Rovná spojnica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ovná spojnica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ovná spojnica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ovná spojnica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Obdĺžnik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cxnSp>
        <p:nvCxnSpPr>
          <p:cNvPr id="60" name="Rovná spojnica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sk-SK" smtClean="0"/>
              <a:t>31.05.2018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Rovná spojnica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ovná spojnica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ovná spojnica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Skupina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Rovná spojnica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ovná spojnica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ovná spojnica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ovná spojnica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Skupina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Rovná spojnica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ovná spojnica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ovná spojnica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ovná spojnica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Rovná spojnica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Rovná spojnica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ovná spojnica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ovná spojnica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ovná spojnica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ovná spojnica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Skupina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Rovná spojnica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ovná spojnica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nica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ovná spojnica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ovná spojnica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Skupina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Rovná spojnica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ovná spojnica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ovná spojnica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ovná spojnica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ovná spojnica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Rovná spojnica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ovná spojnica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ovná spojnica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ovná spojnica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Obdĺžnik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sk-SK" dirty="0"/>
          </a:p>
        </p:txBody>
      </p:sp>
      <p:cxnSp>
        <p:nvCxnSpPr>
          <p:cNvPr id="59" name="Rovná spojnica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Skupina 95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Rovná spojnica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ovná spojnica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Rovná spojnica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Rovná spojnica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Rovná spojnica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Rovná spojnica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Rovná spojnica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Rovná spojnica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ovná spojnica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ovná spojnica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ovná spojnica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ovná spojnica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Rovná spojnica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Rovná spojnica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ovná spojnica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ovná spojnica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Skupina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Rovná spojnica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Rovná spojnica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Rovná spojnica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Rovná spojnica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Rovná spojnica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Skupina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Rovná spojnica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Rovná spojnica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Rovná spojnica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Rovná spojnica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Rovná spojnica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Rovná spojnica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Rovná spojnica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Rovná spojnica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Rovná spojnica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Rovná spojnica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Skupina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Rovná spojnica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Rovná spojnica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Rovná spojnica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Rovná spojnica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Rovná spojnica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Skupina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Rovná spojnica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ovná spojnica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ovná spojnica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ovná spojnica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Rovná spojnica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Rovná spojnica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Rovná spojnica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Rovná spojnica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Rovná spojnica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Rovná spojnica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B2453-8663-4C69-AF73-9FD7B1DEC5D0}" type="datetime1">
              <a:rPr lang="sk-SK" smtClean="0"/>
              <a:t>31.05.2018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  <p:cxnSp>
        <p:nvCxnSpPr>
          <p:cNvPr id="148" name="Rovná spojnica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sk-SK" dirty="0" err="1"/>
              <a:t>Bezslávnostna</a:t>
            </a:r>
            <a:r>
              <a:rPr lang="sk-SK" dirty="0"/>
              <a:t> polovica cirkevného roka</a:t>
            </a:r>
            <a:endParaRPr lang="sk-SK" sz="8000" b="1" i="0" baseline="0" dirty="0">
              <a:solidFill>
                <a:srgbClr val="2D2E2D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Cirkevný rok</a:t>
            </a:r>
            <a:endParaRPr lang="sk-SK" sz="2000" b="0" i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B6679B28-6942-49F6-82CE-6A3DE853D100}"/>
              </a:ext>
            </a:extLst>
          </p:cNvPr>
          <p:cNvSpPr/>
          <p:nvPr/>
        </p:nvSpPr>
        <p:spPr>
          <a:xfrm>
            <a:off x="8725256" y="264920"/>
            <a:ext cx="3324313" cy="330722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Picture 2" descr="http://www.ecav.sk/pictures/user/kruh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615" y="95653"/>
            <a:ext cx="3627385" cy="362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hegospelcoalition.org/blogs/justintaylor/files/2010/10/Luther-posting-95-theses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4" b="827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2827953"/>
            <a:ext cx="4333875" cy="1867872"/>
          </a:xfrm>
        </p:spPr>
        <p:txBody>
          <a:bodyPr/>
          <a:lstStyle/>
          <a:p>
            <a:r>
              <a:rPr lang="sk-SK" dirty="0" err="1"/>
              <a:t>Bezslávnostna</a:t>
            </a:r>
            <a:r>
              <a:rPr lang="sk-SK" dirty="0"/>
              <a:t> polovica cirkevného roka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1295400" y="5273675"/>
            <a:ext cx="4457700" cy="1216025"/>
          </a:xfrm>
        </p:spPr>
        <p:txBody>
          <a:bodyPr>
            <a:noAutofit/>
          </a:bodyPr>
          <a:lstStyle/>
          <a:p>
            <a:r>
              <a:rPr lang="sk-SK" altLang="sk-SK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31.10. </a:t>
            </a:r>
          </a:p>
          <a:p>
            <a:r>
              <a:rPr lang="sk-SK" altLang="sk-SK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Pamiatka reformácie</a:t>
            </a:r>
          </a:p>
        </p:txBody>
      </p:sp>
    </p:spTree>
    <p:extLst>
      <p:ext uri="{BB962C8B-B14F-4D97-AF65-F5344CB8AC3E}">
        <p14:creationId xmlns:p14="http://schemas.microsoft.com/office/powerpoint/2010/main" val="137269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gr8.sk/wp-content/uploads/2014/10/a435f95aeb90561ac174e7c3323f23da819c1053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66000" y="224453"/>
            <a:ext cx="4333875" cy="1867872"/>
          </a:xfrm>
        </p:spPr>
        <p:txBody>
          <a:bodyPr/>
          <a:lstStyle/>
          <a:p>
            <a:r>
              <a:rPr lang="sk-SK" dirty="0" err="1"/>
              <a:t>Bezslávnostna</a:t>
            </a:r>
            <a:r>
              <a:rPr lang="sk-SK" dirty="0"/>
              <a:t> polovica cirkevného roka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401652" y="5255665"/>
            <a:ext cx="6718300" cy="1115226"/>
          </a:xfrm>
        </p:spPr>
        <p:txBody>
          <a:bodyPr>
            <a:noAutofit/>
          </a:bodyPr>
          <a:lstStyle/>
          <a:p>
            <a:r>
              <a:rPr lang="sk-SK" altLang="sk-SK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1.-2.11. </a:t>
            </a:r>
          </a:p>
          <a:p>
            <a:r>
              <a:rPr lang="sk-SK" altLang="sk-SK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Pamiatka zosnulých</a:t>
            </a:r>
          </a:p>
        </p:txBody>
      </p:sp>
    </p:spTree>
    <p:extLst>
      <p:ext uri="{BB962C8B-B14F-4D97-AF65-F5344CB8AC3E}">
        <p14:creationId xmlns:p14="http://schemas.microsoft.com/office/powerpoint/2010/main" val="364800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bible-history.com/ibh/images/fullsized/temple-destruction-70-ad-francesco_hayez-painting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1"/>
          <a:stretch/>
        </p:blipFill>
        <p:spPr bwMode="auto">
          <a:xfrm>
            <a:off x="-88900" y="0"/>
            <a:ext cx="12280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199" y="-232747"/>
            <a:ext cx="4333875" cy="1867872"/>
          </a:xfrm>
        </p:spPr>
        <p:txBody>
          <a:bodyPr/>
          <a:lstStyle/>
          <a:p>
            <a:r>
              <a:rPr lang="sk-SK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Bezslávnostna</a:t>
            </a:r>
            <a:r>
              <a:rPr lang="sk-SK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polovica cirkevného roka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0" y="1635125"/>
            <a:ext cx="5511800" cy="650875"/>
          </a:xfrm>
        </p:spPr>
        <p:txBody>
          <a:bodyPr>
            <a:noAutofit/>
          </a:bodyPr>
          <a:lstStyle/>
          <a:p>
            <a:r>
              <a:rPr lang="sk-SK" altLang="sk-SK" sz="2800" b="1" dirty="0">
                <a:solidFill>
                  <a:schemeClr val="tx2"/>
                </a:solidFill>
              </a:rPr>
              <a:t>10. po ST </a:t>
            </a:r>
          </a:p>
          <a:p>
            <a:r>
              <a:rPr lang="sk-SK" altLang="sk-SK" sz="2800" b="1" dirty="0">
                <a:solidFill>
                  <a:schemeClr val="tx2"/>
                </a:solidFill>
              </a:rPr>
              <a:t>Nedeľa kajúca</a:t>
            </a:r>
          </a:p>
        </p:txBody>
      </p:sp>
    </p:spTree>
    <p:extLst>
      <p:ext uri="{BB962C8B-B14F-4D97-AF65-F5344CB8AC3E}">
        <p14:creationId xmlns:p14="http://schemas.microsoft.com/office/powerpoint/2010/main" val="67324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" t="3494" r="-208" b="11906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7800" y="-143847"/>
            <a:ext cx="4333875" cy="1867872"/>
          </a:xfrm>
        </p:spPr>
        <p:txBody>
          <a:bodyPr/>
          <a:lstStyle/>
          <a:p>
            <a:r>
              <a:rPr lang="sk-SK" dirty="0" err="1">
                <a:solidFill>
                  <a:schemeClr val="tx1">
                    <a:lumMod val="50000"/>
                  </a:schemeClr>
                </a:solidFill>
              </a:rPr>
              <a:t>Bezslávnostna</a:t>
            </a:r>
            <a:r>
              <a:rPr lang="sk-SK" dirty="0">
                <a:solidFill>
                  <a:schemeClr val="tx1">
                    <a:lumMod val="50000"/>
                  </a:schemeClr>
                </a:solidFill>
              </a:rPr>
              <a:t> polovica cirkevného roka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7391400" y="269875"/>
            <a:ext cx="4800600" cy="2857886"/>
          </a:xfrm>
        </p:spPr>
        <p:txBody>
          <a:bodyPr>
            <a:noAutofit/>
          </a:bodyPr>
          <a:lstStyle/>
          <a:p>
            <a:r>
              <a:rPr lang="sk-SK" altLang="sk-SK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Pamiatka posvätenia chrámu</a:t>
            </a:r>
          </a:p>
          <a:p>
            <a:pPr lvl="1"/>
            <a:r>
              <a:rPr lang="sk-SK" altLang="sk-SK" sz="24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15. októbra, a slávy sa vždy najbližšiu nedeľu k tomuto dátumu </a:t>
            </a:r>
          </a:p>
          <a:p>
            <a:pPr lvl="1"/>
            <a:r>
              <a:rPr lang="sk-SK" altLang="sk-SK" sz="24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15. </a:t>
            </a:r>
            <a:r>
              <a:rPr lang="sk-SK" altLang="sk-SK" sz="2400" b="1" i="1">
                <a:solidFill>
                  <a:schemeClr val="accent1">
                    <a:lumMod val="20000"/>
                    <a:lumOff val="80000"/>
                  </a:schemeClr>
                </a:solidFill>
              </a:rPr>
              <a:t>októbra 1826</a:t>
            </a:r>
            <a:endParaRPr lang="sk-SK" altLang="sk-SK" sz="2400" b="1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3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tesarskemlynany.fara.sk/foto/pokl12v/img_9188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6" b="3385"/>
          <a:stretch/>
        </p:blipFill>
        <p:spPr bwMode="auto">
          <a:xfrm>
            <a:off x="-88900" y="-1"/>
            <a:ext cx="122809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916" y="2972045"/>
            <a:ext cx="4333875" cy="1867872"/>
          </a:xfrm>
        </p:spPr>
        <p:txBody>
          <a:bodyPr/>
          <a:lstStyle/>
          <a:p>
            <a:r>
              <a:rPr lang="sk-SK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Bezslávnostna</a:t>
            </a:r>
            <a:r>
              <a:rPr lang="sk-SK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polovica cirkevného roka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0" y="5426075"/>
            <a:ext cx="6299200" cy="1431925"/>
          </a:xfrm>
        </p:spPr>
        <p:txBody>
          <a:bodyPr>
            <a:noAutofit/>
          </a:bodyPr>
          <a:lstStyle/>
          <a:p>
            <a:r>
              <a:rPr lang="sk-SK" altLang="sk-SK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Poďakovanie za úrody zeme</a:t>
            </a:r>
          </a:p>
          <a:p>
            <a:pPr lvl="1"/>
            <a:r>
              <a:rPr lang="sk-SK" altLang="sk-SK" sz="24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prvú nedeľu po Pamiatke posvätenia chrámu</a:t>
            </a:r>
            <a:r>
              <a:rPr lang="sk-SK" altLang="sk-SK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445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3246FB7-2CC9-4580-A769-904D71E58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VÃ½sledok vyhÄ¾adÃ¡vania obrÃ¡zkov pre dopyt cirkevnÃ½ rok">
            <a:extLst>
              <a:ext uri="{FF2B5EF4-FFF2-40B4-BE49-F238E27FC236}">
                <a16:creationId xmlns:a16="http://schemas.microsoft.com/office/drawing/2014/main" id="{B1924117-5E73-4035-BD8A-9D38CBDB93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6" b="340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67D917DF-F081-4210-B747-740E901ABEB8}"/>
              </a:ext>
            </a:extLst>
          </p:cNvPr>
          <p:cNvSpPr txBox="1"/>
          <p:nvPr/>
        </p:nvSpPr>
        <p:spPr>
          <a:xfrm rot="20857612">
            <a:off x="5904171" y="3054905"/>
            <a:ext cx="1373668" cy="738664"/>
          </a:xfrm>
          <a:prstGeom prst="rect">
            <a:avLst/>
          </a:prstGeom>
          <a:gradFill flip="none" rotWithShape="1">
            <a:gsLst>
              <a:gs pos="0">
                <a:srgbClr val="87B62A"/>
              </a:gs>
              <a:gs pos="50000">
                <a:srgbClr val="C7E85F">
                  <a:shade val="67500"/>
                  <a:satMod val="115000"/>
                </a:srgbClr>
              </a:gs>
              <a:gs pos="100000">
                <a:srgbClr val="D1F378"/>
              </a:gs>
            </a:gsLst>
            <a:lin ang="162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rgbClr val="0C7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až 6 nedieľ po Zjavenie KP mudrcom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4EBD636E-0640-4EC5-B8AD-B8C355D06ACD}"/>
              </a:ext>
            </a:extLst>
          </p:cNvPr>
          <p:cNvSpPr txBox="1"/>
          <p:nvPr/>
        </p:nvSpPr>
        <p:spPr>
          <a:xfrm>
            <a:off x="290556" y="1153682"/>
            <a:ext cx="393107" cy="1938992"/>
          </a:xfrm>
          <a:prstGeom prst="rect">
            <a:avLst/>
          </a:prstGeom>
          <a:solidFill>
            <a:srgbClr val="DC593D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rgbClr val="F9B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pPr algn="ctr"/>
            <a:r>
              <a:rPr lang="sk-SK" sz="2400" b="1" dirty="0">
                <a:solidFill>
                  <a:srgbClr val="F9B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sk-SK" sz="2400" b="1" dirty="0">
                <a:solidFill>
                  <a:srgbClr val="F9B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pPr algn="ctr"/>
            <a:r>
              <a:rPr lang="sk-SK" sz="2400" b="1" dirty="0">
                <a:solidFill>
                  <a:srgbClr val="F9B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</a:p>
          <a:p>
            <a:pPr algn="ctr"/>
            <a:r>
              <a:rPr lang="sk-SK" sz="2400" b="1" dirty="0">
                <a:solidFill>
                  <a:srgbClr val="F9B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Ý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ACF266A6-8B34-4438-BBAE-C7772CB15400}"/>
              </a:ext>
            </a:extLst>
          </p:cNvPr>
          <p:cNvSpPr txBox="1"/>
          <p:nvPr/>
        </p:nvSpPr>
        <p:spPr>
          <a:xfrm>
            <a:off x="8540477" y="977318"/>
            <a:ext cx="349524" cy="2031325"/>
          </a:xfrm>
          <a:prstGeom prst="rect">
            <a:avLst/>
          </a:prstGeom>
          <a:solidFill>
            <a:srgbClr val="DC593D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rgbClr val="F9B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  <a:p>
            <a:pPr algn="ctr"/>
            <a:r>
              <a:rPr lang="sk-SK" b="1" dirty="0">
                <a:solidFill>
                  <a:srgbClr val="F9B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algn="ctr"/>
            <a:r>
              <a:rPr lang="sk-SK" b="1" dirty="0">
                <a:solidFill>
                  <a:srgbClr val="F9B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pPr algn="ctr"/>
            <a:r>
              <a:rPr lang="sk-SK" b="1" dirty="0">
                <a:solidFill>
                  <a:srgbClr val="F9B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sk-SK" b="1" dirty="0">
                <a:solidFill>
                  <a:srgbClr val="F9B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sk-SK" b="1" dirty="0">
                <a:solidFill>
                  <a:srgbClr val="F9B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pPr algn="ctr"/>
            <a:r>
              <a:rPr lang="sk-SK" b="1" dirty="0">
                <a:solidFill>
                  <a:srgbClr val="F9B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1E681EDD-17C0-410D-B6E6-3C652078F678}"/>
              </a:ext>
            </a:extLst>
          </p:cNvPr>
          <p:cNvSpPr/>
          <p:nvPr/>
        </p:nvSpPr>
        <p:spPr>
          <a:xfrm rot="421216">
            <a:off x="9416535" y="1205403"/>
            <a:ext cx="352237" cy="2003293"/>
          </a:xfrm>
          <a:prstGeom prst="rect">
            <a:avLst/>
          </a:prstGeom>
          <a:gradFill flip="none" rotWithShape="1">
            <a:gsLst>
              <a:gs pos="0">
                <a:srgbClr val="FCF872"/>
              </a:gs>
              <a:gs pos="50000">
                <a:srgbClr val="F9F5AE"/>
              </a:gs>
              <a:gs pos="100000">
                <a:srgbClr val="FCFB9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800C9E72-47C6-4ADD-9F40-5AE9FE3797A1}"/>
              </a:ext>
            </a:extLst>
          </p:cNvPr>
          <p:cNvSpPr txBox="1"/>
          <p:nvPr/>
        </p:nvSpPr>
        <p:spPr>
          <a:xfrm rot="20853519">
            <a:off x="6646817" y="5417494"/>
            <a:ext cx="4905006" cy="584775"/>
          </a:xfrm>
          <a:prstGeom prst="rect">
            <a:avLst/>
          </a:prstGeom>
          <a:gradFill>
            <a:gsLst>
              <a:gs pos="53000">
                <a:srgbClr val="75A51F"/>
              </a:gs>
              <a:gs pos="0">
                <a:srgbClr val="99CE2C"/>
              </a:gs>
              <a:gs pos="100000">
                <a:srgbClr val="82B725"/>
              </a:gs>
            </a:gsLst>
            <a:lin ang="5400000" scaled="1"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3200" dirty="0">
                <a:solidFill>
                  <a:srgbClr val="189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až 27 nedieľ po ST</a:t>
            </a:r>
          </a:p>
        </p:txBody>
      </p:sp>
    </p:spTree>
    <p:extLst>
      <p:ext uri="{BB962C8B-B14F-4D97-AF65-F5344CB8AC3E}">
        <p14:creationId xmlns:p14="http://schemas.microsoft.com/office/powerpoint/2010/main" val="341476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>
            <a:extLst>
              <a:ext uri="{FF2B5EF4-FFF2-40B4-BE49-F238E27FC236}">
                <a16:creationId xmlns:a16="http://schemas.microsoft.com/office/drawing/2014/main" id="{861F9096-E624-4A10-ACC2-3B4511E5571F}"/>
              </a:ext>
            </a:extLst>
          </p:cNvPr>
          <p:cNvSpPr/>
          <p:nvPr/>
        </p:nvSpPr>
        <p:spPr>
          <a:xfrm>
            <a:off x="2871387" y="94004"/>
            <a:ext cx="6511895" cy="655462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Picture 2" descr="http://www.ecav.sk/pictures/user/kruh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-219074"/>
            <a:ext cx="71882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15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>
            <a:extLst>
              <a:ext uri="{FF2B5EF4-FFF2-40B4-BE49-F238E27FC236}">
                <a16:creationId xmlns:a16="http://schemas.microsoft.com/office/drawing/2014/main" id="{4F89E007-965C-414C-9FA2-525274AF27E4}"/>
              </a:ext>
            </a:extLst>
          </p:cNvPr>
          <p:cNvSpPr/>
          <p:nvPr/>
        </p:nvSpPr>
        <p:spPr>
          <a:xfrm>
            <a:off x="2871387" y="94004"/>
            <a:ext cx="6511895" cy="655462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Picture 2" descr="http://www.ecav.sk/pictures/user/kruh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-219074"/>
            <a:ext cx="71882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0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solidFill>
                  <a:schemeClr val="tx2"/>
                </a:solidFill>
              </a:rPr>
              <a:t>Bezslávnostna</a:t>
            </a:r>
            <a:r>
              <a:rPr lang="sk-SK" dirty="0">
                <a:solidFill>
                  <a:schemeClr val="tx2"/>
                </a:solidFill>
              </a:rPr>
              <a:t> polovica cirkevného roka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sk-SK" sz="2800" dirty="0"/>
              <a:t>Po všetkých slávnostiach, ktoré sme počas prvej  polovice cirkevného roka prežívali, nasleduje </a:t>
            </a:r>
            <a:r>
              <a:rPr lang="sk-SK" sz="2800" dirty="0" err="1"/>
              <a:t>bezslávnostná</a:t>
            </a:r>
            <a:r>
              <a:rPr lang="sk-SK" sz="2800" dirty="0"/>
              <a:t> polovica.</a:t>
            </a:r>
          </a:p>
          <a:p>
            <a:r>
              <a:rPr lang="sk-SK" sz="2800" dirty="0"/>
              <a:t>Nie však doslovne bez-slávnostná. </a:t>
            </a:r>
          </a:p>
          <a:p>
            <a:r>
              <a:rPr lang="sk-SK" sz="2800" dirty="0"/>
              <a:t>Aj v tomto období máme rôzne cirkevné sviatky. </a:t>
            </a:r>
          </a:p>
        </p:txBody>
      </p:sp>
      <p:pic>
        <p:nvPicPr>
          <p:cNvPr id="3074" name="Picture 2" descr="http://www.spektrumgrafik.sk/wp-content/uploads/2015/07/P003_PlachtaFialova_2016-ka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266" y="1981199"/>
            <a:ext cx="5418668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54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http://jezuiti.sk/blog/kamnatftu/files/nazaret-village-muzeum-00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93"/>
          <a:stretch/>
        </p:blipFill>
        <p:spPr bwMode="auto">
          <a:xfrm>
            <a:off x="-1" y="-6410"/>
            <a:ext cx="12280307" cy="701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552" y="606403"/>
            <a:ext cx="9601200" cy="1142385"/>
          </a:xfrm>
        </p:spPr>
        <p:txBody>
          <a:bodyPr/>
          <a:lstStyle/>
          <a:p>
            <a:r>
              <a:rPr lang="sk-SK" dirty="0" err="1"/>
              <a:t>Bezslávnostna</a:t>
            </a:r>
            <a:r>
              <a:rPr lang="sk-SK" dirty="0"/>
              <a:t> polovica cirkevného roka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530551" y="2156501"/>
            <a:ext cx="7177756" cy="409915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sk-SK" sz="2400" spc="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Nedele v tomto období sa volajú nedeľami po Svätej Trojici</a:t>
            </a:r>
          </a:p>
          <a:p>
            <a:pPr>
              <a:lnSpc>
                <a:spcPct val="120000"/>
              </a:lnSpc>
            </a:pPr>
            <a:r>
              <a:rPr lang="sk-SK" sz="2400" spc="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Môže ich byť najmenej </a:t>
            </a:r>
            <a:r>
              <a:rPr lang="sk-SK" sz="4000" b="1" spc="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23</a:t>
            </a:r>
            <a:r>
              <a:rPr lang="sk-SK" sz="2400" spc="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a najviac </a:t>
            </a:r>
            <a:r>
              <a:rPr lang="sk-SK" sz="4000" b="1" spc="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27</a:t>
            </a:r>
            <a:endParaRPr lang="sk-SK" sz="2400" spc="1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sk-SK" sz="2400" spc="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Ich počet závisí od termínu Veľkej noci</a:t>
            </a:r>
          </a:p>
          <a:p>
            <a:pPr>
              <a:lnSpc>
                <a:spcPct val="120000"/>
              </a:lnSpc>
            </a:pPr>
            <a:r>
              <a:rPr lang="sk-SK" sz="2400" spc="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Posledná nedeľa po Svätej Trojici uzatvára cirkevný rok</a:t>
            </a:r>
          </a:p>
        </p:txBody>
      </p:sp>
    </p:spTree>
    <p:extLst>
      <p:ext uri="{BB962C8B-B14F-4D97-AF65-F5344CB8AC3E}">
        <p14:creationId xmlns:p14="http://schemas.microsoft.com/office/powerpoint/2010/main" val="379215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361950" y="2019299"/>
            <a:ext cx="4572000" cy="4010026"/>
          </a:xfrm>
        </p:spPr>
        <p:txBody>
          <a:bodyPr>
            <a:noAutofit/>
          </a:bodyPr>
          <a:lstStyle/>
          <a:p>
            <a:r>
              <a:rPr lang="sk-SK" sz="2800" dirty="0"/>
              <a:t>Medzi nedeľami po Svätej Trojici máme rôzne slávnosti a </a:t>
            </a:r>
            <a:r>
              <a:rPr lang="sk-SK" sz="2800" b="1" dirty="0"/>
              <a:t>pamätné dni</a:t>
            </a:r>
            <a:r>
              <a:rPr lang="sk-SK" sz="2800" dirty="0"/>
              <a:t>, ktoré sa zväčša viažu k nejakej udalosti v celej kresťanskej cirkvi, alebo konkrétne k našej  Evanjelickej cirkvi augsburského vyznania  na Slovensku. </a:t>
            </a:r>
          </a:p>
        </p:txBody>
      </p:sp>
      <p:pic>
        <p:nvPicPr>
          <p:cNvPr id="6" name="Picture 2" descr="http://prairielutheranparish.org/wp-content/uploads/2014/07/Lutheran-Church-Year.jpg">
            <a:extLst>
              <a:ext uri="{FF2B5EF4-FFF2-40B4-BE49-F238E27FC236}">
                <a16:creationId xmlns:a16="http://schemas.microsoft.com/office/drawing/2014/main" id="{44A56B03-04BE-4918-AE7E-4EAE3BB7F0E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1950" y="551478"/>
            <a:ext cx="9601200" cy="1142385"/>
          </a:xfrm>
        </p:spPr>
        <p:txBody>
          <a:bodyPr/>
          <a:lstStyle/>
          <a:p>
            <a:r>
              <a:rPr lang="sk-SK" dirty="0" err="1">
                <a:solidFill>
                  <a:schemeClr val="tx2"/>
                </a:solidFill>
              </a:rPr>
              <a:t>Bezslávnostna</a:t>
            </a:r>
            <a:r>
              <a:rPr lang="sk-SK" dirty="0">
                <a:solidFill>
                  <a:schemeClr val="tx2"/>
                </a:solidFill>
              </a:rPr>
              <a:t> polovica </a:t>
            </a:r>
            <a:br>
              <a:rPr lang="sk-SK" dirty="0">
                <a:solidFill>
                  <a:schemeClr val="tx2"/>
                </a:solidFill>
              </a:rPr>
            </a:br>
            <a:r>
              <a:rPr lang="sk-SK" dirty="0">
                <a:solidFill>
                  <a:schemeClr val="tx2"/>
                </a:solidFill>
              </a:rPr>
              <a:t>cirkevného roka</a:t>
            </a:r>
          </a:p>
        </p:txBody>
      </p:sp>
    </p:spTree>
    <p:extLst>
      <p:ext uri="{BB962C8B-B14F-4D97-AF65-F5344CB8AC3E}">
        <p14:creationId xmlns:p14="http://schemas.microsoft.com/office/powerpoint/2010/main" val="403624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>
                    <a:lumMod val="75000"/>
                  </a:schemeClr>
                </a:solidFill>
              </a:rPr>
              <a:t>Pamätné dni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>
                <a:solidFill>
                  <a:schemeClr val="bg1">
                    <a:lumMod val="75000"/>
                  </a:schemeClr>
                </a:solidFill>
              </a:rPr>
              <a:t>Bezslávnostná</a:t>
            </a:r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 polovica </a:t>
            </a:r>
            <a:r>
              <a:rPr lang="sk-SK">
                <a:solidFill>
                  <a:schemeClr val="bg1">
                    <a:lumMod val="75000"/>
                  </a:schemeClr>
                </a:solidFill>
              </a:rPr>
              <a:t>cirkevného roka</a:t>
            </a:r>
            <a:endParaRPr lang="sk-SK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7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4333875" cy="1867872"/>
          </a:xfrm>
        </p:spPr>
        <p:txBody>
          <a:bodyPr/>
          <a:lstStyle/>
          <a:p>
            <a:r>
              <a:rPr lang="sk-SK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Bezslávnostna</a:t>
            </a:r>
            <a:r>
              <a:rPr lang="sk-SK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polovica cirkevného roka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1295400" y="3038475"/>
            <a:ext cx="4572000" cy="2952750"/>
          </a:xfrm>
        </p:spPr>
        <p:txBody>
          <a:bodyPr>
            <a:noAutofit/>
          </a:bodyPr>
          <a:lstStyle/>
          <a:p>
            <a:r>
              <a:rPr lang="sk-SK" sz="2800" b="1" dirty="0"/>
              <a:t>29.6. </a:t>
            </a:r>
          </a:p>
          <a:p>
            <a:r>
              <a:rPr lang="sk-SK" altLang="sk-SK" sz="2800" b="1" dirty="0"/>
              <a:t>Petra a Pavla</a:t>
            </a:r>
            <a:endParaRPr lang="sk-SK" sz="2800" b="1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AC3E6E5-3789-4D79-8074-199574ED92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Picture 2" descr="http://media1.shmoop.com/images/bible/acts-apostles/peter-paul">
            <a:extLst>
              <a:ext uri="{FF2B5EF4-FFF2-40B4-BE49-F238E27FC236}">
                <a16:creationId xmlns:a16="http://schemas.microsoft.com/office/drawing/2014/main" id="{28C69B66-874A-45DA-8299-826A1DC2C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1" y="0"/>
            <a:ext cx="6076950" cy="686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75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4333875" cy="1867872"/>
          </a:xfrm>
        </p:spPr>
        <p:txBody>
          <a:bodyPr/>
          <a:lstStyle/>
          <a:p>
            <a:r>
              <a:rPr lang="sk-SK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Bezslávnostna</a:t>
            </a:r>
            <a:r>
              <a:rPr lang="sk-SK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polovica cirkevného roka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1295400" y="3038475"/>
            <a:ext cx="4572000" cy="2952750"/>
          </a:xfrm>
        </p:spPr>
        <p:txBody>
          <a:bodyPr>
            <a:noAutofit/>
          </a:bodyPr>
          <a:lstStyle/>
          <a:p>
            <a:r>
              <a:rPr lang="sk-SK" altLang="sk-SK" sz="2800" b="1" dirty="0"/>
              <a:t>5.7. </a:t>
            </a:r>
          </a:p>
          <a:p>
            <a:r>
              <a:rPr lang="sk-SK" altLang="sk-SK" sz="2800" b="1" dirty="0"/>
              <a:t>Cyrila a Metóda</a:t>
            </a:r>
          </a:p>
        </p:txBody>
      </p:sp>
      <p:pic>
        <p:nvPicPr>
          <p:cNvPr id="6154" name="Picture 10" descr="http://www.tkhorec.eu/2006/radhost/ra10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5" r="20768"/>
          <a:stretch/>
        </p:blipFill>
        <p:spPr bwMode="auto">
          <a:xfrm>
            <a:off x="5629274" y="-21431"/>
            <a:ext cx="6562725" cy="687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7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ytimg.com/vi/6V_IJ1CPuP0/maxresdefaul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4333875" cy="1867872"/>
          </a:xfrm>
        </p:spPr>
        <p:txBody>
          <a:bodyPr/>
          <a:lstStyle/>
          <a:p>
            <a:r>
              <a:rPr lang="sk-SK" dirty="0" err="1"/>
              <a:t>Bezslávnostna</a:t>
            </a:r>
            <a:r>
              <a:rPr lang="sk-SK" dirty="0"/>
              <a:t> polovica cirkevného roka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1295400" y="2671005"/>
            <a:ext cx="4572000" cy="2952750"/>
          </a:xfrm>
        </p:spPr>
        <p:txBody>
          <a:bodyPr>
            <a:noAutofit/>
          </a:bodyPr>
          <a:lstStyle/>
          <a:p>
            <a:r>
              <a:rPr lang="sk-SK" altLang="sk-SK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6.7. </a:t>
            </a:r>
          </a:p>
          <a:p>
            <a:r>
              <a:rPr lang="sk-SK" altLang="sk-SK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Majster Ján Hus</a:t>
            </a:r>
          </a:p>
        </p:txBody>
      </p:sp>
    </p:spTree>
    <p:extLst>
      <p:ext uri="{BB962C8B-B14F-4D97-AF65-F5344CB8AC3E}">
        <p14:creationId xmlns:p14="http://schemas.microsoft.com/office/powerpoint/2010/main" val="163636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Diamond Grid 16x9">
  <a:themeElements>
    <a:clrScheme name="Vlastné 6">
      <a:dk1>
        <a:srgbClr val="4D3E2F"/>
      </a:dk1>
      <a:lt1>
        <a:srgbClr val="A78B6F"/>
      </a:lt1>
      <a:dk2>
        <a:srgbClr val="000000"/>
      </a:dk2>
      <a:lt2>
        <a:srgbClr val="DDDDDD"/>
      </a:lt2>
      <a:accent1>
        <a:srgbClr val="B2B2B2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Prezentácia s diamantovou mriežkou (širokouhlá)</Template>
  <TotalTime>0</TotalTime>
  <Words>228</Words>
  <Application>Microsoft Office PowerPoint</Application>
  <PresentationFormat>Širokouhlá</PresentationFormat>
  <Paragraphs>54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8" baseType="lpstr">
      <vt:lpstr>Arial</vt:lpstr>
      <vt:lpstr>Diamond Grid 16x9</vt:lpstr>
      <vt:lpstr>Bezslávnostna polovica cirkevného roka</vt:lpstr>
      <vt:lpstr>Prezentácia programu PowerPoint</vt:lpstr>
      <vt:lpstr>Bezslávnostna polovica cirkevného roka</vt:lpstr>
      <vt:lpstr>Bezslávnostna polovica cirkevného roka</vt:lpstr>
      <vt:lpstr>Bezslávnostna polovica  cirkevného roka</vt:lpstr>
      <vt:lpstr>Pamätné dni</vt:lpstr>
      <vt:lpstr>Bezslávnostna polovica cirkevného roka</vt:lpstr>
      <vt:lpstr>Bezslávnostna polovica cirkevného roka</vt:lpstr>
      <vt:lpstr>Bezslávnostna polovica cirkevného roka</vt:lpstr>
      <vt:lpstr>Bezslávnostna polovica cirkevného roka</vt:lpstr>
      <vt:lpstr>Bezslávnostna polovica cirkevného roka</vt:lpstr>
      <vt:lpstr>Bezslávnostna polovica cirkevného roka</vt:lpstr>
      <vt:lpstr>Bezslávnostna polovica cirkevného roka</vt:lpstr>
      <vt:lpstr>Bezslávnostna polovica cirkevného roka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2016-04-21T06:21:10Z</dcterms:created>
  <dcterms:modified xsi:type="dcterms:W3CDTF">2018-05-31T06:55:48Z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